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9"/>
  </p:notesMasterIdLst>
  <p:sldIdLst>
    <p:sldId id="277" r:id="rId2"/>
    <p:sldId id="278" r:id="rId3"/>
    <p:sldId id="297" r:id="rId4"/>
    <p:sldId id="284" r:id="rId5"/>
    <p:sldId id="282" r:id="rId6"/>
    <p:sldId id="286" r:id="rId7"/>
    <p:sldId id="287" r:id="rId8"/>
    <p:sldId id="289" r:id="rId9"/>
    <p:sldId id="281" r:id="rId10"/>
    <p:sldId id="291" r:id="rId11"/>
    <p:sldId id="298" r:id="rId12"/>
    <p:sldId id="340" r:id="rId13"/>
    <p:sldId id="313" r:id="rId14"/>
    <p:sldId id="310" r:id="rId15"/>
    <p:sldId id="312" r:id="rId16"/>
    <p:sldId id="315" r:id="rId17"/>
    <p:sldId id="317" r:id="rId18"/>
    <p:sldId id="318" r:id="rId19"/>
    <p:sldId id="319" r:id="rId20"/>
    <p:sldId id="320" r:id="rId21"/>
    <p:sldId id="321" r:id="rId22"/>
    <p:sldId id="322" r:id="rId23"/>
    <p:sldId id="323" r:id="rId24"/>
    <p:sldId id="324" r:id="rId25"/>
    <p:sldId id="336" r:id="rId26"/>
    <p:sldId id="349" r:id="rId27"/>
    <p:sldId id="338" r:id="rId28"/>
    <p:sldId id="341" r:id="rId29"/>
    <p:sldId id="342" r:id="rId30"/>
    <p:sldId id="363" r:id="rId31"/>
    <p:sldId id="364" r:id="rId32"/>
    <p:sldId id="365" r:id="rId33"/>
    <p:sldId id="353" r:id="rId34"/>
    <p:sldId id="347" r:id="rId35"/>
    <p:sldId id="350" r:id="rId36"/>
    <p:sldId id="354" r:id="rId37"/>
    <p:sldId id="355" r:id="rId38"/>
    <p:sldId id="337" r:id="rId39"/>
    <p:sldId id="344" r:id="rId40"/>
    <p:sldId id="359" r:id="rId41"/>
    <p:sldId id="360" r:id="rId42"/>
    <p:sldId id="361" r:id="rId43"/>
    <p:sldId id="362" r:id="rId44"/>
    <p:sldId id="356" r:id="rId45"/>
    <p:sldId id="357" r:id="rId46"/>
    <p:sldId id="358" r:id="rId47"/>
    <p:sldId id="335" r:id="rId48"/>
    <p:sldId id="325" r:id="rId49"/>
    <p:sldId id="326" r:id="rId50"/>
    <p:sldId id="327" r:id="rId51"/>
    <p:sldId id="328" r:id="rId52"/>
    <p:sldId id="329" r:id="rId53"/>
    <p:sldId id="330" r:id="rId54"/>
    <p:sldId id="331" r:id="rId55"/>
    <p:sldId id="332" r:id="rId56"/>
    <p:sldId id="333" r:id="rId57"/>
    <p:sldId id="33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4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980D6-E9E1-429F-8ED9-E9E34BC0C2A8}" type="datetimeFigureOut">
              <a:rPr lang="en-US" smtClean="0"/>
              <a:t>3/16/2016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9A8D2F-1EA3-4063-B240-528F53084DFC}" type="slidenum">
              <a:rPr lang="en-US" smtClean="0"/>
              <a:t>‹#›</a:t>
            </a:fld>
            <a:endParaRPr lang="en-US" dirty="0"/>
          </a:p>
        </p:txBody>
      </p:sp>
    </p:spTree>
    <p:extLst>
      <p:ext uri="{BB962C8B-B14F-4D97-AF65-F5344CB8AC3E}">
        <p14:creationId xmlns:p14="http://schemas.microsoft.com/office/powerpoint/2010/main" val="234440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8D2F-1EA3-4063-B240-528F53084DFC}" type="slidenum">
              <a:rPr lang="en-US" smtClean="0"/>
              <a:t>51</a:t>
            </a:fld>
            <a:endParaRPr lang="en-US" dirty="0"/>
          </a:p>
        </p:txBody>
      </p:sp>
    </p:spTree>
    <p:extLst>
      <p:ext uri="{BB962C8B-B14F-4D97-AF65-F5344CB8AC3E}">
        <p14:creationId xmlns:p14="http://schemas.microsoft.com/office/powerpoint/2010/main" val="2934326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0EC967-F346-406B-878F-F3FF8F4755E0}" type="datetimeFigureOut">
              <a:rPr lang="en-US" smtClean="0"/>
              <a:t>3/16/2016</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EC967-F346-406B-878F-F3FF8F4755E0}" type="datetimeFigureOut">
              <a:rPr lang="en-US" smtClean="0"/>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EC967-F346-406B-878F-F3FF8F4755E0}" type="datetimeFigureOut">
              <a:rPr lang="en-US" smtClean="0"/>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EC967-F346-406B-878F-F3FF8F4755E0}" type="datetimeFigureOut">
              <a:rPr lang="en-US" smtClean="0"/>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0EC967-F346-406B-878F-F3FF8F4755E0}" type="datetimeFigureOut">
              <a:rPr lang="en-US" smtClean="0"/>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0EC967-F346-406B-878F-F3FF8F4755E0}" type="datetimeFigureOut">
              <a:rPr lang="en-US" smtClean="0"/>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A6A616-74B2-41AC-B223-62209FC7A714}"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0EC967-F346-406B-878F-F3FF8F4755E0}" type="datetimeFigureOut">
              <a:rPr lang="en-US" smtClean="0"/>
              <a:t>3/16/2016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A6A616-74B2-41AC-B223-62209FC7A714}"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0EC967-F346-406B-878F-F3FF8F4755E0}" type="datetimeFigureOut">
              <a:rPr lang="en-US" smtClean="0"/>
              <a:t>3/16/2016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EC967-F346-406B-878F-F3FF8F4755E0}" type="datetimeFigureOut">
              <a:rPr lang="en-US" smtClean="0"/>
              <a:t>3/16/2016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0EC967-F346-406B-878F-F3FF8F4755E0}" type="datetimeFigureOut">
              <a:rPr lang="en-US" smtClean="0"/>
              <a:t>3/16/2016</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0EC967-F346-406B-878F-F3FF8F4755E0}" type="datetimeFigureOut">
              <a:rPr lang="en-US" smtClean="0"/>
              <a:t>3/16/2016</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DA6A616-74B2-41AC-B223-62209FC7A71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0EC967-F346-406B-878F-F3FF8F4755E0}" type="datetimeFigureOut">
              <a:rPr lang="en-US" smtClean="0"/>
              <a:t>3/16/2016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DA6A616-74B2-41AC-B223-62209FC7A71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0"/>
            <a:ext cx="6705600" cy="19812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727201" y="1066800"/>
            <a:ext cx="5723468" cy="1828090"/>
          </a:xfrm>
        </p:spPr>
        <p:txBody>
          <a:bodyPr>
            <a:noAutofit/>
          </a:bodyPr>
          <a:lstStyle/>
          <a:p>
            <a:r>
              <a:rPr lang="en-US" sz="2600" dirty="0" smtClean="0">
                <a:solidFill>
                  <a:schemeClr val="bg1"/>
                </a:solidFill>
              </a:rPr>
              <a:t>Student Perceptions of Digital Textbook Features and Their Effects on Comprehension of Material Presented in a Digital Textbook Format </a:t>
            </a:r>
            <a:endParaRPr lang="en-US" sz="2600" dirty="0">
              <a:solidFill>
                <a:schemeClr val="bg1"/>
              </a:solidFill>
            </a:endParaRPr>
          </a:p>
        </p:txBody>
      </p:sp>
      <p:sp>
        <p:nvSpPr>
          <p:cNvPr id="3" name="Subtitle 2"/>
          <p:cNvSpPr>
            <a:spLocks noGrp="1"/>
          </p:cNvSpPr>
          <p:nvPr>
            <p:ph type="subTitle" idx="1"/>
          </p:nvPr>
        </p:nvSpPr>
        <p:spPr>
          <a:xfrm>
            <a:off x="1727200" y="3124200"/>
            <a:ext cx="5712179" cy="2286000"/>
          </a:xfrm>
        </p:spPr>
        <p:txBody>
          <a:bodyPr>
            <a:noAutofit/>
          </a:bodyPr>
          <a:lstStyle/>
          <a:p>
            <a:r>
              <a:rPr lang="en-US" sz="1350" dirty="0" smtClean="0"/>
              <a:t> </a:t>
            </a:r>
            <a:r>
              <a:rPr lang="en-US" sz="1350" dirty="0"/>
              <a:t>Doctoral Dissertation </a:t>
            </a:r>
            <a:r>
              <a:rPr lang="en-US" sz="1350" dirty="0" smtClean="0"/>
              <a:t>Research</a:t>
            </a:r>
            <a:endParaRPr lang="en-US" sz="1350" dirty="0"/>
          </a:p>
          <a:p>
            <a:endParaRPr lang="en-US" sz="1350" dirty="0" smtClean="0"/>
          </a:p>
          <a:p>
            <a:r>
              <a:rPr lang="en-US" sz="1350" dirty="0" smtClean="0"/>
              <a:t>Submitted </a:t>
            </a:r>
            <a:r>
              <a:rPr lang="en-US" sz="1350" dirty="0"/>
              <a:t>to the</a:t>
            </a:r>
          </a:p>
          <a:p>
            <a:r>
              <a:rPr lang="en-US" sz="1350" dirty="0"/>
              <a:t>Faculty of Argosy University, Phoenix Campus</a:t>
            </a:r>
          </a:p>
          <a:p>
            <a:r>
              <a:rPr lang="en-US" sz="1350" dirty="0"/>
              <a:t>in Partial Fulfillment of</a:t>
            </a:r>
          </a:p>
          <a:p>
            <a:r>
              <a:rPr lang="en-US" sz="1350" dirty="0"/>
              <a:t>the Requirements for the Degree of</a:t>
            </a:r>
          </a:p>
          <a:p>
            <a:r>
              <a:rPr lang="en-US" sz="1350" dirty="0"/>
              <a:t>Doctor of </a:t>
            </a:r>
            <a:r>
              <a:rPr lang="en-US" sz="1350" dirty="0" smtClean="0"/>
              <a:t>Education</a:t>
            </a:r>
          </a:p>
          <a:p>
            <a:endParaRPr lang="en-US" sz="1350" dirty="0" smtClean="0"/>
          </a:p>
          <a:p>
            <a:r>
              <a:rPr lang="en-US" sz="1350" dirty="0" smtClean="0"/>
              <a:t>By: Lori Trujillo-Cole</a:t>
            </a:r>
          </a:p>
          <a:p>
            <a:r>
              <a:rPr lang="en-US" sz="1350" dirty="0" smtClean="0"/>
              <a:t>March, 2016</a:t>
            </a:r>
          </a:p>
          <a:p>
            <a:endParaRPr lang="en-US" sz="1400" dirty="0" smtClean="0"/>
          </a:p>
          <a:p>
            <a:r>
              <a:rPr lang="en-US" sz="1400" dirty="0" smtClean="0"/>
              <a:t>October 1, 2015</a:t>
            </a:r>
            <a:endParaRPr lang="en-US" sz="1400" dirty="0"/>
          </a:p>
        </p:txBody>
      </p:sp>
      <p:sp>
        <p:nvSpPr>
          <p:cNvPr id="5" name="Rectangle 4"/>
          <p:cNvSpPr/>
          <p:nvPr/>
        </p:nvSpPr>
        <p:spPr>
          <a:xfrm>
            <a:off x="0" y="5715000"/>
            <a:ext cx="9144000" cy="1139825"/>
          </a:xfrm>
          <a:prstGeom prst="rect">
            <a:avLst/>
          </a:prstGeom>
          <a:solidFill>
            <a:srgbClr val="3A414C">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77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142290"/>
            <a:ext cx="67056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28600"/>
            <a:ext cx="6400799" cy="1828090"/>
          </a:xfrm>
        </p:spPr>
        <p:txBody>
          <a:bodyPr>
            <a:noAutofit/>
          </a:bodyPr>
          <a:lstStyle/>
          <a:p>
            <a:r>
              <a:rPr lang="en-US" sz="4400" dirty="0" smtClean="0">
                <a:solidFill>
                  <a:schemeClr val="bg1"/>
                </a:solidFill>
              </a:rPr>
              <a:t>Introduction</a:t>
            </a:r>
            <a:endParaRPr lang="en-US" sz="4400" dirty="0">
              <a:solidFill>
                <a:schemeClr val="bg1"/>
              </a:solidFill>
            </a:endParaRPr>
          </a:p>
        </p:txBody>
      </p:sp>
      <p:sp>
        <p:nvSpPr>
          <p:cNvPr id="6" name="Subtitle 5"/>
          <p:cNvSpPr>
            <a:spLocks noGrp="1"/>
          </p:cNvSpPr>
          <p:nvPr>
            <p:ph type="subTitle" idx="1"/>
          </p:nvPr>
        </p:nvSpPr>
        <p:spPr>
          <a:xfrm>
            <a:off x="1447800" y="2438400"/>
            <a:ext cx="6248400" cy="3124200"/>
          </a:xfrm>
        </p:spPr>
        <p:txBody>
          <a:bodyPr>
            <a:normAutofit fontScale="92500" lnSpcReduction="10000"/>
          </a:bodyPr>
          <a:lstStyle/>
          <a:p>
            <a:pPr marL="342900" indent="-342900" algn="l">
              <a:buFont typeface="Wingdings" panose="05000000000000000000" pitchFamily="2" charset="2"/>
              <a:buChar char="Ø"/>
            </a:pPr>
            <a:r>
              <a:rPr lang="en-US" dirty="0"/>
              <a:t>Technology </a:t>
            </a:r>
            <a:r>
              <a:rPr lang="en-US" dirty="0" smtClean="0"/>
              <a:t>- </a:t>
            </a:r>
            <a:r>
              <a:rPr lang="en-US" dirty="0"/>
              <a:t>deeply impacting the educational landscape and the modern learner (Beetham &amp; Sharpe, 2013</a:t>
            </a:r>
            <a:r>
              <a:rPr lang="en-US" dirty="0" smtClean="0"/>
              <a:t>)</a:t>
            </a:r>
          </a:p>
          <a:p>
            <a:pPr marL="342900" indent="-342900" algn="l">
              <a:buFont typeface="Wingdings" panose="05000000000000000000" pitchFamily="2" charset="2"/>
              <a:buChar char="Ø"/>
            </a:pPr>
            <a:r>
              <a:rPr lang="en-US" dirty="0"/>
              <a:t>Modernizing traditional printed textbooks </a:t>
            </a:r>
            <a:r>
              <a:rPr lang="en-US" dirty="0" smtClean="0"/>
              <a:t>- </a:t>
            </a:r>
            <a:r>
              <a:rPr lang="en-US" dirty="0"/>
              <a:t>digital textbook technology </a:t>
            </a:r>
            <a:r>
              <a:rPr lang="en-US" dirty="0" smtClean="0"/>
              <a:t>plus </a:t>
            </a:r>
            <a:r>
              <a:rPr lang="en-US" dirty="0"/>
              <a:t>modern classroom technology </a:t>
            </a:r>
            <a:r>
              <a:rPr lang="en-US" dirty="0" smtClean="0"/>
              <a:t>creates a modern learning environment </a:t>
            </a:r>
          </a:p>
          <a:p>
            <a:pPr marL="342900" indent="-342900" algn="l">
              <a:buFont typeface="Wingdings" panose="05000000000000000000" pitchFamily="2" charset="2"/>
              <a:buChar char="Ø"/>
            </a:pPr>
            <a:r>
              <a:rPr lang="en-US" dirty="0" smtClean="0"/>
              <a:t>Modern students - “wired</a:t>
            </a:r>
            <a:r>
              <a:rPr lang="en-US" dirty="0"/>
              <a:t>, networked, and computer savvy” (Blake, 2013, p. xi</a:t>
            </a:r>
            <a:r>
              <a:rPr lang="en-US" dirty="0" smtClean="0"/>
              <a:t>)</a:t>
            </a:r>
          </a:p>
          <a:p>
            <a:pPr algn="l"/>
            <a:endParaRPr lang="en-US" dirty="0"/>
          </a:p>
          <a:p>
            <a:pPr algn="l"/>
            <a:endParaRPr lang="en-US" dirty="0"/>
          </a:p>
        </p:txBody>
      </p:sp>
      <p:pic>
        <p:nvPicPr>
          <p:cNvPr id="5123" name="Picture 3" descr="C:\Users\Lori\Desktop\Jan 2015\Lori Argosy files May 2015\Dissertation goodies- 5.24.15\D9006 section\Images for PPT\beyond-digital-thinking-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831463"/>
            <a:ext cx="1371600" cy="10265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831462"/>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8314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174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142290"/>
            <a:ext cx="67056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28600"/>
            <a:ext cx="6400799" cy="1828090"/>
          </a:xfrm>
        </p:spPr>
        <p:txBody>
          <a:bodyPr>
            <a:noAutofit/>
          </a:bodyPr>
          <a:lstStyle/>
          <a:p>
            <a:r>
              <a:rPr lang="en-US" sz="4400" dirty="0" smtClean="0">
                <a:solidFill>
                  <a:schemeClr val="bg1"/>
                </a:solidFill>
              </a:rPr>
              <a:t>History - Textbooks</a:t>
            </a:r>
            <a:endParaRPr lang="en-US" sz="4400" dirty="0">
              <a:solidFill>
                <a:schemeClr val="bg1"/>
              </a:solidFill>
            </a:endParaRPr>
          </a:p>
        </p:txBody>
      </p:sp>
      <p:sp>
        <p:nvSpPr>
          <p:cNvPr id="6" name="Subtitle 5"/>
          <p:cNvSpPr>
            <a:spLocks noGrp="1"/>
          </p:cNvSpPr>
          <p:nvPr>
            <p:ph type="subTitle" idx="1"/>
          </p:nvPr>
        </p:nvSpPr>
        <p:spPr>
          <a:xfrm>
            <a:off x="1447800" y="2514600"/>
            <a:ext cx="6477000" cy="3124200"/>
          </a:xfrm>
        </p:spPr>
        <p:txBody>
          <a:bodyPr>
            <a:normAutofit fontScale="85000" lnSpcReduction="10000"/>
          </a:bodyPr>
          <a:lstStyle/>
          <a:p>
            <a:pPr marL="342900" indent="-342900" algn="l">
              <a:buFont typeface="Wingdings" panose="05000000000000000000" pitchFamily="2" charset="2"/>
              <a:buChar char="Ø"/>
            </a:pPr>
            <a:r>
              <a:rPr lang="en-US" sz="2200" dirty="0" smtClean="0"/>
              <a:t>Epic of Gilgamesh, 1300 BC – oldest literature</a:t>
            </a:r>
          </a:p>
          <a:p>
            <a:pPr marL="342900" indent="-342900" algn="l">
              <a:buFont typeface="Wingdings" panose="05000000000000000000" pitchFamily="2" charset="2"/>
              <a:buChar char="Ø"/>
            </a:pPr>
            <a:r>
              <a:rPr lang="en-US" sz="2200" dirty="0" smtClean="0"/>
              <a:t>The New England Primer, 1690 – oldest textbook</a:t>
            </a:r>
          </a:p>
          <a:p>
            <a:pPr marL="342900" indent="-342900" algn="l">
              <a:buFont typeface="Wingdings" panose="05000000000000000000" pitchFamily="2" charset="2"/>
              <a:buChar char="Ø"/>
            </a:pPr>
            <a:r>
              <a:rPr lang="en-US" sz="2200" dirty="0" smtClean="0"/>
              <a:t>Digital Textbooks - current technology</a:t>
            </a:r>
          </a:p>
          <a:p>
            <a:pPr marL="800100" lvl="1" indent="-342900" algn="l">
              <a:buFont typeface="Wingdings" panose="05000000000000000000" pitchFamily="2" charset="2"/>
              <a:buChar char="Ø"/>
            </a:pPr>
            <a:r>
              <a:rPr lang="en-US" sz="2000" dirty="0"/>
              <a:t>E</a:t>
            </a:r>
            <a:r>
              <a:rPr lang="en-US" sz="2000" dirty="0" smtClean="0"/>
              <a:t>nriching the classroom experience by providing an organized system to present information for learning</a:t>
            </a:r>
          </a:p>
          <a:p>
            <a:pPr marL="800100" lvl="1" indent="-342900" algn="l">
              <a:buFont typeface="Wingdings" panose="05000000000000000000" pitchFamily="2" charset="2"/>
              <a:buChar char="Ø"/>
            </a:pPr>
            <a:r>
              <a:rPr lang="en-US" sz="2000" dirty="0" smtClean="0"/>
              <a:t>Meeting goals of educational laws: College Opportunity &amp; Affordability Act 2007, SB48 College Textbooks &amp; Electronic Versions 2009</a:t>
            </a:r>
          </a:p>
          <a:p>
            <a:pPr marL="800100" lvl="1" indent="-342900" algn="l">
              <a:buFont typeface="Wingdings" panose="05000000000000000000" pitchFamily="2" charset="2"/>
              <a:buChar char="Ø"/>
            </a:pPr>
            <a:r>
              <a:rPr lang="en-US" sz="2000" dirty="0" smtClean="0"/>
              <a:t>Multiple readers available: tablets, smartphones &amp; computers</a:t>
            </a:r>
          </a:p>
          <a:p>
            <a:pPr marL="800100" lvl="1" indent="-342900" algn="l">
              <a:buFont typeface="Wingdings" panose="05000000000000000000" pitchFamily="2" charset="2"/>
              <a:buChar char="Ø"/>
            </a:pPr>
            <a:r>
              <a:rPr lang="en-US" sz="2000" dirty="0" smtClean="0"/>
              <a:t>Environmentally friendly and becoming widely available</a:t>
            </a:r>
            <a:endParaRPr lang="en-US" dirty="0"/>
          </a:p>
        </p:txBody>
      </p:sp>
      <p:pic>
        <p:nvPicPr>
          <p:cNvPr id="5123" name="Picture 3" descr="C:\Users\Lori\Desktop\Jan 2015\Lori Argosy files May 2015\Dissertation goodies- 5.24.15\D9006 section\Images for PPT\beyond-digital-thinking-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831463"/>
            <a:ext cx="1371600" cy="10265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831462"/>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8314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83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142290"/>
            <a:ext cx="67056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295400" y="228600"/>
            <a:ext cx="6553200" cy="1828090"/>
          </a:xfrm>
        </p:spPr>
        <p:txBody>
          <a:bodyPr>
            <a:noAutofit/>
          </a:bodyPr>
          <a:lstStyle/>
          <a:p>
            <a:r>
              <a:rPr lang="en-US" sz="4400" dirty="0">
                <a:solidFill>
                  <a:schemeClr val="bg1"/>
                </a:solidFill>
              </a:rPr>
              <a:t>D</a:t>
            </a:r>
            <a:r>
              <a:rPr lang="en-US" sz="4400" dirty="0" smtClean="0">
                <a:solidFill>
                  <a:schemeClr val="bg1"/>
                </a:solidFill>
              </a:rPr>
              <a:t>igital Textbook Features</a:t>
            </a:r>
            <a:endParaRPr lang="en-US" sz="4400" dirty="0">
              <a:solidFill>
                <a:schemeClr val="bg1"/>
              </a:solidFill>
            </a:endParaRPr>
          </a:p>
        </p:txBody>
      </p:sp>
      <p:sp>
        <p:nvSpPr>
          <p:cNvPr id="6" name="Subtitle 5"/>
          <p:cNvSpPr>
            <a:spLocks noGrp="1"/>
          </p:cNvSpPr>
          <p:nvPr>
            <p:ph type="subTitle" idx="1"/>
          </p:nvPr>
        </p:nvSpPr>
        <p:spPr>
          <a:xfrm>
            <a:off x="1447800" y="2514600"/>
            <a:ext cx="6477000" cy="3124200"/>
          </a:xfrm>
        </p:spPr>
        <p:txBody>
          <a:bodyPr>
            <a:normAutofit/>
          </a:bodyPr>
          <a:lstStyle/>
          <a:p>
            <a:pPr marL="342900" indent="-342900" algn="l">
              <a:buFont typeface="Wingdings" panose="05000000000000000000" pitchFamily="2" charset="2"/>
              <a:buChar char="Ø"/>
            </a:pPr>
            <a:r>
              <a:rPr lang="en-US" dirty="0" smtClean="0"/>
              <a:t>Features available</a:t>
            </a:r>
          </a:p>
          <a:p>
            <a:pPr marL="800100" lvl="1" indent="-342900" algn="l">
              <a:buFont typeface="Wingdings" panose="05000000000000000000" pitchFamily="2" charset="2"/>
              <a:buChar char="Ø"/>
            </a:pPr>
            <a:r>
              <a:rPr lang="en-US" dirty="0" smtClean="0"/>
              <a:t>Natural User Interface – looks and reads like a printed text</a:t>
            </a:r>
          </a:p>
          <a:p>
            <a:pPr marL="800100" lvl="1" indent="-342900" algn="l">
              <a:buFont typeface="Wingdings" panose="05000000000000000000" pitchFamily="2" charset="2"/>
              <a:buChar char="Ø"/>
            </a:pPr>
            <a:r>
              <a:rPr lang="en-US" dirty="0" smtClean="0"/>
              <a:t>Page turning feature, multiple tabs on one page, content search bars, navigation areas</a:t>
            </a:r>
          </a:p>
          <a:p>
            <a:pPr marL="800100" lvl="1" indent="-342900" algn="l">
              <a:buFont typeface="Wingdings" panose="05000000000000000000" pitchFamily="2" charset="2"/>
              <a:buChar char="Ø"/>
            </a:pPr>
            <a:r>
              <a:rPr lang="en-US" dirty="0" smtClean="0"/>
              <a:t>Annotate, bookmark and highlight features</a:t>
            </a:r>
          </a:p>
          <a:p>
            <a:pPr marL="800100" lvl="1" indent="-342900" algn="l">
              <a:buFont typeface="Wingdings" panose="05000000000000000000" pitchFamily="2" charset="2"/>
              <a:buChar char="Ø"/>
            </a:pPr>
            <a:r>
              <a:rPr lang="en-US" dirty="0" smtClean="0"/>
              <a:t>Print on demand</a:t>
            </a:r>
          </a:p>
          <a:p>
            <a:pPr lvl="1" algn="l"/>
            <a:endParaRPr lang="en-US" dirty="0" smtClean="0"/>
          </a:p>
          <a:p>
            <a:pPr algn="l"/>
            <a:endParaRPr lang="en-US" dirty="0"/>
          </a:p>
        </p:txBody>
      </p:sp>
      <p:pic>
        <p:nvPicPr>
          <p:cNvPr id="5123" name="Picture 3" descr="C:\Users\Lori\Desktop\Jan 2015\Lori Argosy files May 2015\Dissertation goodies- 5.24.15\D9006 section\Images for PPT\beyond-digital-thinking-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831463"/>
            <a:ext cx="1371600" cy="10265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831462"/>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8314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4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88409" y="228245"/>
            <a:ext cx="6934200" cy="1828090"/>
          </a:xfrm>
        </p:spPr>
        <p:txBody>
          <a:bodyPr>
            <a:noAutofit/>
          </a:bodyPr>
          <a:lstStyle/>
          <a:p>
            <a:r>
              <a:rPr lang="en-US" sz="4400" dirty="0" smtClean="0">
                <a:solidFill>
                  <a:schemeClr val="bg1"/>
                </a:solidFill>
              </a:rPr>
              <a:t>Course &amp; Feature Design</a:t>
            </a:r>
            <a:endParaRPr lang="en-US" sz="4400" dirty="0">
              <a:solidFill>
                <a:schemeClr val="bg1"/>
              </a:solidFill>
            </a:endParaRPr>
          </a:p>
        </p:txBody>
      </p:sp>
      <p:sp>
        <p:nvSpPr>
          <p:cNvPr id="6" name="Subtitle 5"/>
          <p:cNvSpPr>
            <a:spLocks noGrp="1"/>
          </p:cNvSpPr>
          <p:nvPr>
            <p:ph type="subTitle" idx="1"/>
          </p:nvPr>
        </p:nvSpPr>
        <p:spPr>
          <a:xfrm>
            <a:off x="1447800" y="2514600"/>
            <a:ext cx="6477000" cy="3124200"/>
          </a:xfrm>
        </p:spPr>
        <p:txBody>
          <a:bodyPr>
            <a:normAutofit fontScale="62500" lnSpcReduction="20000"/>
          </a:bodyPr>
          <a:lstStyle/>
          <a:p>
            <a:pPr marL="342900" indent="-342900" algn="l">
              <a:buFont typeface="Wingdings" panose="05000000000000000000" pitchFamily="2" charset="2"/>
              <a:buChar char="Ø"/>
            </a:pPr>
            <a:r>
              <a:rPr lang="en-US" sz="2200" dirty="0" smtClean="0"/>
              <a:t>Enhance digital learning environments</a:t>
            </a:r>
          </a:p>
          <a:p>
            <a:pPr marL="342900" indent="-342900" algn="l">
              <a:buFont typeface="Wingdings" panose="05000000000000000000" pitchFamily="2" charset="2"/>
              <a:buChar char="Ø"/>
            </a:pPr>
            <a:r>
              <a:rPr lang="en-US" sz="2200" dirty="0" smtClean="0"/>
              <a:t>Online portals with search features, study problems, monitoring learning progress</a:t>
            </a:r>
          </a:p>
          <a:p>
            <a:pPr marL="342900" indent="-342900" algn="l">
              <a:buFont typeface="Wingdings" panose="05000000000000000000" pitchFamily="2" charset="2"/>
              <a:buChar char="Ø"/>
            </a:pPr>
            <a:r>
              <a:rPr lang="en-US" sz="2200" dirty="0" smtClean="0"/>
              <a:t>REVEL – offers interactive content and allows faculty to track student time and performance in assignments</a:t>
            </a:r>
          </a:p>
          <a:p>
            <a:pPr marL="342900" indent="-342900" algn="l">
              <a:buFont typeface="Wingdings" panose="05000000000000000000" pitchFamily="2" charset="2"/>
              <a:buChar char="Ø"/>
            </a:pPr>
            <a:r>
              <a:rPr lang="en-US" sz="2200" dirty="0"/>
              <a:t>Quizzes, social notes, enlarge text and images, 3-D models</a:t>
            </a:r>
          </a:p>
          <a:p>
            <a:pPr marL="342900" indent="-342900" algn="l">
              <a:buFont typeface="Wingdings" panose="05000000000000000000" pitchFamily="2" charset="2"/>
              <a:buChar char="Ø"/>
            </a:pPr>
            <a:r>
              <a:rPr lang="en-US" sz="2200" dirty="0"/>
              <a:t>Swiping text to scroll, increase/decrease text and images, hyperlinks in touchscreen interface</a:t>
            </a:r>
          </a:p>
          <a:p>
            <a:pPr marL="342900" indent="-342900" algn="l">
              <a:buFont typeface="Wingdings" panose="05000000000000000000" pitchFamily="2" charset="2"/>
              <a:buChar char="Ø"/>
            </a:pPr>
            <a:r>
              <a:rPr lang="en-US" sz="2200" dirty="0"/>
              <a:t>Challenges – pirating/stealing information – resulting in move towards open-source free textbooks</a:t>
            </a:r>
          </a:p>
          <a:p>
            <a:pPr marL="342900" indent="-342900" algn="l">
              <a:buFont typeface="Wingdings" panose="05000000000000000000" pitchFamily="2" charset="2"/>
              <a:buChar char="Ø"/>
            </a:pPr>
            <a:endParaRPr lang="en-US" sz="2200" dirty="0" smtClean="0"/>
          </a:p>
          <a:p>
            <a:pPr algn="l"/>
            <a:r>
              <a:rPr lang="en-US" sz="2200" dirty="0"/>
              <a:t>Button, 2014</a:t>
            </a:r>
          </a:p>
          <a:p>
            <a:pPr algn="l"/>
            <a:r>
              <a:rPr lang="en-US" sz="2200" dirty="0"/>
              <a:t>Ross &amp; Johnson, </a:t>
            </a:r>
            <a:r>
              <a:rPr lang="en-US" sz="2200" dirty="0" smtClean="0"/>
              <a:t>2012</a:t>
            </a:r>
          </a:p>
          <a:p>
            <a:pPr algn="l"/>
            <a:r>
              <a:rPr lang="en-US" sz="2200" dirty="0"/>
              <a:t>Rosenwald, </a:t>
            </a:r>
            <a:r>
              <a:rPr lang="en-US" sz="2200" dirty="0" smtClean="0"/>
              <a:t>2015</a:t>
            </a:r>
            <a:endParaRPr lang="en-US" sz="2200" dirty="0"/>
          </a:p>
          <a:p>
            <a:pPr algn="l"/>
            <a:r>
              <a:rPr lang="en-US" sz="2200" dirty="0" smtClean="0"/>
              <a:t>Schaffhauser</a:t>
            </a:r>
            <a:r>
              <a:rPr lang="en-US" sz="2200" dirty="0"/>
              <a:t>, 2014</a:t>
            </a:r>
          </a:p>
        </p:txBody>
      </p:sp>
      <p:pic>
        <p:nvPicPr>
          <p:cNvPr id="5123" name="Picture 3" descr="C:\Users\Lori\Desktop\Jan 2015\Lori Argosy files May 2015\Dissertation goodies- 5.24.15\D9006 section\Images for PPT\beyond-digital-thinking-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831463"/>
            <a:ext cx="1371600" cy="10265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831462"/>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8314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89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88409" y="228245"/>
            <a:ext cx="6934200" cy="1828090"/>
          </a:xfrm>
        </p:spPr>
        <p:txBody>
          <a:bodyPr>
            <a:noAutofit/>
          </a:bodyPr>
          <a:lstStyle/>
          <a:p>
            <a:r>
              <a:rPr lang="en-US" sz="4400" dirty="0" smtClean="0">
                <a:solidFill>
                  <a:schemeClr val="bg1"/>
                </a:solidFill>
              </a:rPr>
              <a:t>Teaching &amp; Learning Styles</a:t>
            </a:r>
            <a:endParaRPr lang="en-US" sz="4400" dirty="0">
              <a:solidFill>
                <a:schemeClr val="bg1"/>
              </a:solidFill>
            </a:endParaRPr>
          </a:p>
        </p:txBody>
      </p:sp>
      <p:sp>
        <p:nvSpPr>
          <p:cNvPr id="6" name="Subtitle 5"/>
          <p:cNvSpPr>
            <a:spLocks noGrp="1"/>
          </p:cNvSpPr>
          <p:nvPr>
            <p:ph type="subTitle" idx="1"/>
          </p:nvPr>
        </p:nvSpPr>
        <p:spPr>
          <a:xfrm>
            <a:off x="1447800" y="2514600"/>
            <a:ext cx="6248400" cy="3124200"/>
          </a:xfrm>
        </p:spPr>
        <p:txBody>
          <a:bodyPr>
            <a:normAutofit fontScale="92500"/>
          </a:bodyPr>
          <a:lstStyle/>
          <a:p>
            <a:pPr marL="342900" indent="-342900" algn="l">
              <a:buFont typeface="Wingdings" panose="05000000000000000000" pitchFamily="2" charset="2"/>
              <a:buChar char="Ø"/>
            </a:pPr>
            <a:r>
              <a:rPr lang="en-US" sz="2200" dirty="0" smtClean="0"/>
              <a:t>Engaging students – laptops and tablets, videoconferencing, podcasts (</a:t>
            </a:r>
            <a:r>
              <a:rPr lang="en-US" sz="2200" dirty="0"/>
              <a:t>Gill, </a:t>
            </a:r>
            <a:r>
              <a:rPr lang="en-US" sz="2200" dirty="0" smtClean="0"/>
              <a:t>2013)</a:t>
            </a:r>
          </a:p>
          <a:p>
            <a:pPr marL="342900" indent="-342900" algn="l">
              <a:buFont typeface="Wingdings" panose="05000000000000000000" pitchFamily="2" charset="2"/>
              <a:buChar char="Ø"/>
            </a:pPr>
            <a:r>
              <a:rPr lang="en-US" sz="2200" dirty="0" smtClean="0"/>
              <a:t>Apps – WRApp app – web-based research app, allows collaboration between faculty and students, blended teaching style (</a:t>
            </a:r>
            <a:r>
              <a:rPr lang="en-US" sz="2200" dirty="0"/>
              <a:t>Carr, </a:t>
            </a:r>
            <a:r>
              <a:rPr lang="en-US" sz="2200" dirty="0" smtClean="0"/>
              <a:t>2014)</a:t>
            </a:r>
          </a:p>
          <a:p>
            <a:pPr marL="342900" indent="-342900" algn="l">
              <a:buFont typeface="Wingdings" panose="05000000000000000000" pitchFamily="2" charset="2"/>
              <a:buChar char="Ø"/>
            </a:pPr>
            <a:r>
              <a:rPr lang="en-US" sz="2200" dirty="0" smtClean="0"/>
              <a:t>Addresses visual-spatial, aural-auditory, verbal-linguistic, physical-kinesthetic, logical-mathematic, social-intrapersonal, and solitary-interpersonal learning styles (</a:t>
            </a:r>
            <a:r>
              <a:rPr lang="en-US" sz="2000" dirty="0"/>
              <a:t>Learning Styles Online, </a:t>
            </a:r>
            <a:r>
              <a:rPr lang="en-US" sz="2000" dirty="0" smtClean="0"/>
              <a:t>2015)</a:t>
            </a:r>
            <a:endParaRPr lang="en-US" sz="2200" dirty="0" smtClean="0"/>
          </a:p>
          <a:p>
            <a:pPr algn="l"/>
            <a:endParaRPr lang="en-US" dirty="0"/>
          </a:p>
        </p:txBody>
      </p:sp>
      <p:pic>
        <p:nvPicPr>
          <p:cNvPr id="5123" name="Picture 3" descr="C:\Users\Lori\Desktop\Jan 2015\Lori Argosy files May 2015\Dissertation goodies- 5.24.15\D9006 section\Images for PPT\beyond-digital-thinking-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831463"/>
            <a:ext cx="1371600" cy="10265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831462"/>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8314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20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88409" y="228245"/>
            <a:ext cx="6934200" cy="1828090"/>
          </a:xfrm>
        </p:spPr>
        <p:txBody>
          <a:bodyPr>
            <a:noAutofit/>
          </a:bodyPr>
          <a:lstStyle/>
          <a:p>
            <a:r>
              <a:rPr lang="en-US" sz="4400" dirty="0" smtClean="0">
                <a:solidFill>
                  <a:schemeClr val="bg1"/>
                </a:solidFill>
              </a:rPr>
              <a:t>Institutional Issues</a:t>
            </a:r>
            <a:endParaRPr lang="en-US" sz="4400" dirty="0">
              <a:solidFill>
                <a:schemeClr val="bg1"/>
              </a:solidFill>
            </a:endParaRPr>
          </a:p>
        </p:txBody>
      </p:sp>
      <p:sp>
        <p:nvSpPr>
          <p:cNvPr id="6" name="Subtitle 5"/>
          <p:cNvSpPr>
            <a:spLocks noGrp="1"/>
          </p:cNvSpPr>
          <p:nvPr>
            <p:ph type="subTitle" idx="1"/>
          </p:nvPr>
        </p:nvSpPr>
        <p:spPr>
          <a:xfrm>
            <a:off x="1447800" y="2514600"/>
            <a:ext cx="6477000" cy="3124200"/>
          </a:xfrm>
        </p:spPr>
        <p:txBody>
          <a:bodyPr>
            <a:normAutofit/>
          </a:bodyPr>
          <a:lstStyle/>
          <a:p>
            <a:pPr marL="342900" indent="-342900" algn="l">
              <a:buFont typeface="Wingdings" panose="05000000000000000000" pitchFamily="2" charset="2"/>
              <a:buChar char="Ø"/>
            </a:pPr>
            <a:r>
              <a:rPr lang="en-US" sz="2200" dirty="0" smtClean="0"/>
              <a:t>Tech savvy students, non-tech faculty – slow to fully embrace digital textbook technology</a:t>
            </a:r>
          </a:p>
          <a:p>
            <a:pPr marL="342900" indent="-342900" algn="l">
              <a:buFont typeface="Wingdings" panose="05000000000000000000" pitchFamily="2" charset="2"/>
              <a:buChar char="Ø"/>
            </a:pPr>
            <a:r>
              <a:rPr lang="en-US" sz="2200" dirty="0" smtClean="0"/>
              <a:t>Digital devices invite distraction – surfing, social media</a:t>
            </a:r>
          </a:p>
          <a:p>
            <a:pPr marL="342900" indent="-342900" algn="l">
              <a:buFont typeface="Wingdings" panose="05000000000000000000" pitchFamily="2" charset="2"/>
              <a:buChar char="Ø"/>
            </a:pPr>
            <a:r>
              <a:rPr lang="en-US" sz="2200" dirty="0" smtClean="0"/>
              <a:t>Digital textbook shift – driven by publishers, slow evolution with uneven progress </a:t>
            </a:r>
          </a:p>
          <a:p>
            <a:pPr algn="l"/>
            <a:r>
              <a:rPr lang="en-US" sz="2200" dirty="0"/>
              <a:t>Greenfield, </a:t>
            </a:r>
            <a:r>
              <a:rPr lang="en-US" sz="2200" dirty="0" smtClean="0"/>
              <a:t>2013</a:t>
            </a:r>
          </a:p>
          <a:p>
            <a:pPr algn="l"/>
            <a:r>
              <a:rPr lang="en-US" sz="2200" dirty="0" smtClean="0"/>
              <a:t>Rosenwald</a:t>
            </a:r>
            <a:r>
              <a:rPr lang="en-US" sz="2200" dirty="0"/>
              <a:t>, </a:t>
            </a:r>
            <a:r>
              <a:rPr lang="en-US" sz="2200" dirty="0" smtClean="0"/>
              <a:t>2015</a:t>
            </a:r>
          </a:p>
        </p:txBody>
      </p:sp>
      <p:pic>
        <p:nvPicPr>
          <p:cNvPr id="5123" name="Picture 3" descr="C:\Users\Lori\Desktop\Jan 2015\Lori Argosy files May 2015\Dissertation goodies- 5.24.15\D9006 section\Images for PPT\beyond-digital-thinking-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831463"/>
            <a:ext cx="1371600" cy="10265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831462"/>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8314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24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88409" y="228245"/>
            <a:ext cx="6934200" cy="1828090"/>
          </a:xfrm>
        </p:spPr>
        <p:txBody>
          <a:bodyPr>
            <a:noAutofit/>
          </a:bodyPr>
          <a:lstStyle/>
          <a:p>
            <a:r>
              <a:rPr lang="en-US" sz="4400" dirty="0" smtClean="0">
                <a:solidFill>
                  <a:schemeClr val="bg1"/>
                </a:solidFill>
              </a:rPr>
              <a:t>Summary</a:t>
            </a:r>
            <a:endParaRPr lang="en-US" sz="4400" dirty="0">
              <a:solidFill>
                <a:schemeClr val="bg1"/>
              </a:solidFill>
            </a:endParaRPr>
          </a:p>
        </p:txBody>
      </p:sp>
      <p:sp>
        <p:nvSpPr>
          <p:cNvPr id="6" name="Subtitle 5"/>
          <p:cNvSpPr>
            <a:spLocks noGrp="1"/>
          </p:cNvSpPr>
          <p:nvPr>
            <p:ph type="subTitle" idx="1"/>
          </p:nvPr>
        </p:nvSpPr>
        <p:spPr>
          <a:xfrm>
            <a:off x="1447800" y="2362200"/>
            <a:ext cx="6553200" cy="3124200"/>
          </a:xfrm>
        </p:spPr>
        <p:txBody>
          <a:bodyPr>
            <a:noAutofit/>
          </a:bodyPr>
          <a:lstStyle/>
          <a:p>
            <a:pPr marL="342900" indent="-342900" algn="l">
              <a:buFont typeface="Wingdings" panose="05000000000000000000" pitchFamily="2" charset="2"/>
              <a:buChar char="Ø"/>
            </a:pPr>
            <a:r>
              <a:rPr lang="en-US" sz="2000" dirty="0"/>
              <a:t>Student preferences and attitudes regarding digital textbook technology may impact their comprehension and organization of the information they are </a:t>
            </a:r>
            <a:r>
              <a:rPr lang="en-US" sz="2000" dirty="0" smtClean="0"/>
              <a:t>studying</a:t>
            </a:r>
          </a:p>
          <a:p>
            <a:pPr marL="342900" indent="-342900" algn="l">
              <a:buFont typeface="Wingdings" panose="05000000000000000000" pitchFamily="2" charset="2"/>
              <a:buChar char="Ø"/>
            </a:pPr>
            <a:r>
              <a:rPr lang="en-US" sz="2000" dirty="0"/>
              <a:t>E</a:t>
            </a:r>
            <a:r>
              <a:rPr lang="en-US" sz="2000" dirty="0" smtClean="0"/>
              <a:t>xamining </a:t>
            </a:r>
            <a:r>
              <a:rPr lang="en-US" sz="2000" dirty="0"/>
              <a:t>student </a:t>
            </a:r>
            <a:r>
              <a:rPr lang="en-US" sz="2000" dirty="0" smtClean="0"/>
              <a:t>perceptions and </a:t>
            </a:r>
            <a:r>
              <a:rPr lang="en-US" sz="2000" dirty="0"/>
              <a:t>use of </a:t>
            </a:r>
            <a:r>
              <a:rPr lang="en-US" sz="2000" dirty="0" smtClean="0"/>
              <a:t>digital resources </a:t>
            </a:r>
            <a:r>
              <a:rPr lang="en-US" sz="2000" dirty="0"/>
              <a:t>can provide information about how and why digital textbooks and their features are used or not </a:t>
            </a:r>
            <a:r>
              <a:rPr lang="en-US" sz="2000" dirty="0" smtClean="0"/>
              <a:t>used</a:t>
            </a:r>
          </a:p>
          <a:p>
            <a:pPr marL="342900" indent="-342900" algn="l">
              <a:buFont typeface="Wingdings" panose="05000000000000000000" pitchFamily="2" charset="2"/>
              <a:buChar char="Ø"/>
            </a:pPr>
            <a:r>
              <a:rPr lang="en-US" sz="2000" dirty="0"/>
              <a:t>Student expectations for their education have changed with digital technology and it is critical for institutions and publishers to pay attention to the effectiveness of digital textbook technology on student learning</a:t>
            </a:r>
            <a:endParaRPr lang="en-US" sz="2000" dirty="0" smtClean="0"/>
          </a:p>
        </p:txBody>
      </p:sp>
      <p:pic>
        <p:nvPicPr>
          <p:cNvPr id="5123" name="Picture 3" descr="C:\Users\Lori\Desktop\Jan 2015\Lori Argosy files May 2015\Dissertation goodies- 5.24.15\D9006 section\Images for PPT\beyond-digital-thinking-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831463"/>
            <a:ext cx="1371600" cy="10265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831462"/>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8314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834063"/>
            <a:ext cx="13716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654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300" y="2438400"/>
            <a:ext cx="44577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206500" y="1066090"/>
            <a:ext cx="6705600" cy="15247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685800"/>
            <a:ext cx="6400799" cy="1828090"/>
          </a:xfrm>
        </p:spPr>
        <p:txBody>
          <a:bodyPr>
            <a:noAutofit/>
          </a:bodyPr>
          <a:lstStyle/>
          <a:p>
            <a:r>
              <a:rPr lang="en-US" sz="4400" dirty="0" smtClean="0">
                <a:solidFill>
                  <a:schemeClr val="bg1"/>
                </a:solidFill>
              </a:rPr>
              <a:t>Chapter Three</a:t>
            </a:r>
            <a:br>
              <a:rPr lang="en-US" sz="4400" dirty="0" smtClean="0">
                <a:solidFill>
                  <a:schemeClr val="bg1"/>
                </a:solidFill>
              </a:rPr>
            </a:br>
            <a:r>
              <a:rPr lang="en-US" sz="4400" dirty="0" smtClean="0">
                <a:solidFill>
                  <a:schemeClr val="bg1"/>
                </a:solidFill>
              </a:rPr>
              <a:t>Methodology</a:t>
            </a:r>
            <a:endParaRPr lang="en-US" sz="4400" dirty="0">
              <a:solidFill>
                <a:schemeClr val="bg1"/>
              </a:solidFill>
            </a:endParaRPr>
          </a:p>
        </p:txBody>
      </p:sp>
      <p:sp>
        <p:nvSpPr>
          <p:cNvPr id="5" name="Rectangle 4"/>
          <p:cNvSpPr/>
          <p:nvPr/>
        </p:nvSpPr>
        <p:spPr>
          <a:xfrm>
            <a:off x="-2540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398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91" y="5851303"/>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391"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851301"/>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591" y="5851302"/>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88"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00" y="5707937"/>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5"/>
          <p:cNvSpPr>
            <a:spLocks noGrp="1"/>
          </p:cNvSpPr>
          <p:nvPr>
            <p:ph type="subTitle" idx="1"/>
          </p:nvPr>
        </p:nvSpPr>
        <p:spPr>
          <a:xfrm>
            <a:off x="1447800" y="2362200"/>
            <a:ext cx="6553200" cy="3124200"/>
          </a:xfrm>
        </p:spPr>
        <p:txBody>
          <a:bodyPr>
            <a:noAutofit/>
          </a:bodyPr>
          <a:lstStyle/>
          <a:p>
            <a:pPr marL="285750" indent="-285750" algn="l">
              <a:buFont typeface="Wingdings" panose="05000000000000000000" pitchFamily="2" charset="2"/>
              <a:buChar char="Ø"/>
            </a:pPr>
            <a:r>
              <a:rPr lang="en-US" sz="1600" dirty="0"/>
              <a:t>RQ 1: Is there a correlation between the level of use of the specified digital textbook features (Use of Features Score) and the age of the student? </a:t>
            </a:r>
            <a:endParaRPr lang="en-US" sz="1600" dirty="0" smtClean="0"/>
          </a:p>
          <a:p>
            <a:pPr marL="285750" indent="-285750" algn="l">
              <a:buFont typeface="Wingdings" panose="05000000000000000000" pitchFamily="2" charset="2"/>
              <a:buChar char="Ø"/>
            </a:pPr>
            <a:r>
              <a:rPr lang="en-US" sz="1600" dirty="0"/>
              <a:t>RQ 2: Is there a correlation between the Use of Features Score and the dummy-coded (with female coded as 1 and male coded as zero) gender of the student? </a:t>
            </a:r>
          </a:p>
          <a:p>
            <a:pPr marL="285750" indent="-285750" algn="l">
              <a:buFont typeface="Wingdings" panose="05000000000000000000" pitchFamily="2" charset="2"/>
              <a:buChar char="Ø"/>
            </a:pPr>
            <a:r>
              <a:rPr lang="en-US" sz="1600" dirty="0"/>
              <a:t>RQ 3: Is there a correlation between the Use of Features Score and the students’ rating of their ability to better understand what they are reading (Rate of Understanding Score)? </a:t>
            </a:r>
          </a:p>
          <a:p>
            <a:pPr marL="285750" indent="-285750" algn="l">
              <a:buFont typeface="Wingdings" panose="05000000000000000000" pitchFamily="2" charset="2"/>
              <a:buChar char="Ø"/>
            </a:pPr>
            <a:r>
              <a:rPr lang="en-US" sz="1600" dirty="0"/>
              <a:t>RQ 4: Is there a correlation between the Use of Features Score and students’ preference for using digital textbooks (Digital Textbook Preference Score)? </a:t>
            </a:r>
          </a:p>
          <a:p>
            <a:pPr algn="l"/>
            <a:endParaRPr lang="en-US" sz="1600" dirty="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bg1"/>
                </a:solidFill>
              </a:rPr>
              <a:t>Research Questions</a:t>
            </a:r>
            <a:endParaRPr lang="en-US" sz="4400" dirty="0">
              <a:solidFill>
                <a:schemeClr val="bg1"/>
              </a:solidFill>
            </a:endParaRPr>
          </a:p>
        </p:txBody>
      </p:sp>
    </p:spTree>
    <p:extLst>
      <p:ext uri="{BB962C8B-B14F-4D97-AF65-F5344CB8AC3E}">
        <p14:creationId xmlns:p14="http://schemas.microsoft.com/office/powerpoint/2010/main" val="415056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91" y="5851303"/>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391"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851301"/>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591" y="5851302"/>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88"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00" y="5707937"/>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5"/>
          <p:cNvSpPr>
            <a:spLocks noGrp="1"/>
          </p:cNvSpPr>
          <p:nvPr>
            <p:ph type="subTitle" idx="1"/>
          </p:nvPr>
        </p:nvSpPr>
        <p:spPr>
          <a:xfrm>
            <a:off x="1447800" y="2362200"/>
            <a:ext cx="6574809" cy="3124200"/>
          </a:xfrm>
        </p:spPr>
        <p:txBody>
          <a:bodyPr>
            <a:noAutofit/>
          </a:bodyPr>
          <a:lstStyle/>
          <a:p>
            <a:pPr marL="285750" indent="-285750" algn="l">
              <a:buFont typeface="Wingdings" panose="05000000000000000000" pitchFamily="2" charset="2"/>
              <a:buChar char="Ø"/>
            </a:pPr>
            <a:r>
              <a:rPr lang="en-US" sz="1800" dirty="0" smtClean="0"/>
              <a:t>Quantitative analysis</a:t>
            </a:r>
          </a:p>
          <a:p>
            <a:pPr marL="285750" indent="-285750" algn="l">
              <a:buFont typeface="Wingdings" panose="05000000000000000000" pitchFamily="2" charset="2"/>
              <a:buChar char="Ø"/>
            </a:pPr>
            <a:r>
              <a:rPr lang="en-US" sz="1800" dirty="0" smtClean="0"/>
              <a:t>Using an online survey questionnaire</a:t>
            </a:r>
          </a:p>
          <a:p>
            <a:pPr marL="285750" indent="-285750" algn="l">
              <a:buFont typeface="Wingdings" panose="05000000000000000000" pitchFamily="2" charset="2"/>
              <a:buChar char="Ø"/>
            </a:pPr>
            <a:r>
              <a:rPr lang="en-US" sz="1800" dirty="0"/>
              <a:t>Non-causal, descriptive and correlational approaches</a:t>
            </a:r>
          </a:p>
          <a:p>
            <a:pPr marL="742950" lvl="1" indent="-285750" algn="l">
              <a:buFont typeface="Wingdings" panose="05000000000000000000" pitchFamily="2" charset="2"/>
              <a:buChar char="Ø"/>
            </a:pPr>
            <a:r>
              <a:rPr lang="en-US" sz="1800" dirty="0" smtClean="0"/>
              <a:t>Descriptive – if and how students use features, age and gender, printed/digital textbook usage</a:t>
            </a:r>
          </a:p>
          <a:p>
            <a:pPr marL="742950" lvl="1" indent="-285750" algn="l">
              <a:buFont typeface="Wingdings" panose="05000000000000000000" pitchFamily="2" charset="2"/>
              <a:buChar char="Ø"/>
            </a:pPr>
            <a:r>
              <a:rPr lang="en-US" sz="1800" dirty="0" smtClean="0"/>
              <a:t>Correlational – relationship between: </a:t>
            </a:r>
          </a:p>
          <a:p>
            <a:pPr marL="1200150" lvl="2" indent="-285750" algn="l">
              <a:buFont typeface="Wingdings" panose="05000000000000000000" pitchFamily="2" charset="2"/>
              <a:buChar char="Ø"/>
            </a:pPr>
            <a:r>
              <a:rPr lang="en-US" sz="1800" dirty="0" smtClean="0"/>
              <a:t>student use of features and perceived comprehension of materials</a:t>
            </a:r>
          </a:p>
          <a:p>
            <a:pPr marL="1200150" lvl="2" indent="-285750" algn="l">
              <a:buFont typeface="Wingdings" panose="05000000000000000000" pitchFamily="2" charset="2"/>
              <a:buChar char="Ø"/>
            </a:pPr>
            <a:r>
              <a:rPr lang="en-US" sz="1800" dirty="0" smtClean="0"/>
              <a:t>availability of digital textbooks and use of features </a:t>
            </a:r>
          </a:p>
          <a:p>
            <a:pPr marL="1200150" lvl="2" indent="-285750" algn="l">
              <a:buFont typeface="Wingdings" panose="05000000000000000000" pitchFamily="2" charset="2"/>
              <a:buChar char="Ø"/>
            </a:pPr>
            <a:r>
              <a:rPr lang="en-US" sz="1800" dirty="0" smtClean="0"/>
              <a:t>availability of and preference</a:t>
            </a:r>
            <a:r>
              <a:rPr lang="en-US" sz="1800" dirty="0"/>
              <a:t> </a:t>
            </a:r>
            <a:r>
              <a:rPr lang="en-US" sz="1800" dirty="0" smtClean="0"/>
              <a:t>for digital textbooks</a:t>
            </a:r>
          </a:p>
          <a:p>
            <a:pPr marL="285750" indent="-285750" algn="l">
              <a:buFont typeface="Wingdings" panose="05000000000000000000" pitchFamily="2" charset="2"/>
              <a:buChar char="Ø"/>
            </a:pPr>
            <a:endParaRPr lang="en-US" sz="1600" dirty="0"/>
          </a:p>
          <a:p>
            <a:pPr algn="l"/>
            <a:endParaRPr lang="en-US" sz="1600" dirty="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bg1"/>
                </a:solidFill>
              </a:rPr>
              <a:t>Research Design</a:t>
            </a:r>
            <a:endParaRPr lang="en-US" sz="4400" dirty="0">
              <a:solidFill>
                <a:schemeClr val="bg1"/>
              </a:solidFill>
            </a:endParaRPr>
          </a:p>
        </p:txBody>
      </p:sp>
    </p:spTree>
    <p:extLst>
      <p:ext uri="{BB962C8B-B14F-4D97-AF65-F5344CB8AC3E}">
        <p14:creationId xmlns:p14="http://schemas.microsoft.com/office/powerpoint/2010/main" val="4041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143000"/>
            <a:ext cx="6705600" cy="20574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686510"/>
            <a:ext cx="6400799" cy="1828090"/>
          </a:xfrm>
        </p:spPr>
        <p:txBody>
          <a:bodyPr>
            <a:noAutofit/>
          </a:bodyPr>
          <a:lstStyle/>
          <a:p>
            <a:r>
              <a:rPr lang="en-US" sz="4400" dirty="0" smtClean="0">
                <a:solidFill>
                  <a:schemeClr val="bg1"/>
                </a:solidFill>
              </a:rPr>
              <a:t>Dissertation Committee</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3736622"/>
            <a:ext cx="6197600" cy="1524000"/>
          </a:xfrm>
        </p:spPr>
        <p:txBody>
          <a:bodyPr>
            <a:normAutofit fontScale="92500" lnSpcReduction="10000"/>
          </a:bodyPr>
          <a:lstStyle/>
          <a:p>
            <a:pPr marL="342900" indent="-342900" algn="l">
              <a:buFont typeface="Wingdings" panose="05000000000000000000" pitchFamily="2" charset="2"/>
              <a:buChar char="Ø"/>
            </a:pPr>
            <a:r>
              <a:rPr lang="en-US" dirty="0" smtClean="0"/>
              <a:t>Dissertation Chair: Nancy Hoover, EdD</a:t>
            </a:r>
          </a:p>
          <a:p>
            <a:pPr marL="342900" indent="-342900" algn="l">
              <a:buFont typeface="Wingdings" panose="05000000000000000000" pitchFamily="2" charset="2"/>
              <a:buChar char="Ø"/>
            </a:pPr>
            <a:r>
              <a:rPr lang="en-US" dirty="0" smtClean="0"/>
              <a:t>Committee Member: Carol Parrington, PhD</a:t>
            </a:r>
          </a:p>
          <a:p>
            <a:pPr marL="342900" indent="-342900" algn="l">
              <a:buFont typeface="Wingdings" panose="05000000000000000000" pitchFamily="2" charset="2"/>
              <a:buChar char="Ø"/>
            </a:pPr>
            <a:r>
              <a:rPr lang="en-US" dirty="0"/>
              <a:t>James Mitchell, PhD, Member/Associate Dean of Academic Operations </a:t>
            </a:r>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7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91" y="5851303"/>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391"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851301"/>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591" y="5851302"/>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88"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00" y="5707937"/>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5"/>
          <p:cNvSpPr>
            <a:spLocks noGrp="1"/>
          </p:cNvSpPr>
          <p:nvPr>
            <p:ph type="subTitle" idx="1"/>
          </p:nvPr>
        </p:nvSpPr>
        <p:spPr>
          <a:xfrm>
            <a:off x="1447800" y="2362200"/>
            <a:ext cx="6553200" cy="3124200"/>
          </a:xfrm>
        </p:spPr>
        <p:txBody>
          <a:bodyPr>
            <a:noAutofit/>
          </a:bodyPr>
          <a:lstStyle/>
          <a:p>
            <a:pPr marL="285750" indent="-285750" algn="l">
              <a:buFont typeface="Wingdings" panose="05000000000000000000" pitchFamily="2" charset="2"/>
              <a:buChar char="Ø"/>
            </a:pPr>
            <a:r>
              <a:rPr lang="en-US" sz="1700" dirty="0" smtClean="0"/>
              <a:t>Non-profit, public university in University of Pennsylvania system</a:t>
            </a:r>
          </a:p>
          <a:p>
            <a:pPr marL="285750" indent="-285750" algn="l">
              <a:buFont typeface="Wingdings" panose="05000000000000000000" pitchFamily="2" charset="2"/>
              <a:buChar char="Ø"/>
            </a:pPr>
            <a:r>
              <a:rPr lang="en-US" sz="1700" dirty="0" smtClean="0"/>
              <a:t>Graduate students in various programs -  </a:t>
            </a:r>
            <a:r>
              <a:rPr lang="en-US" sz="1700" dirty="0"/>
              <a:t>including education and special education, counseling, criminal justice, English, history, business administration, physical therapy and physician assistant, nursing, and technology </a:t>
            </a:r>
            <a:r>
              <a:rPr lang="en-US" sz="1700" dirty="0" smtClean="0"/>
              <a:t>instruction</a:t>
            </a:r>
          </a:p>
          <a:p>
            <a:pPr marL="285750" indent="-285750" algn="l">
              <a:buFont typeface="Wingdings" panose="05000000000000000000" pitchFamily="2" charset="2"/>
              <a:buChar char="Ø"/>
            </a:pPr>
            <a:r>
              <a:rPr lang="en-US" sz="1700" dirty="0" smtClean="0"/>
              <a:t>Both genders, all participants of age 18 and older</a:t>
            </a:r>
          </a:p>
          <a:p>
            <a:pPr marL="285750" indent="-285750" algn="l">
              <a:buFont typeface="Wingdings" panose="05000000000000000000" pitchFamily="2" charset="2"/>
              <a:buChar char="Ø"/>
            </a:pPr>
            <a:r>
              <a:rPr lang="en-US" sz="1700" dirty="0" smtClean="0"/>
              <a:t>Current demographics as of Spring 2015 – most students in 22 – 29 age range, followed by 30 – 64 age range</a:t>
            </a:r>
          </a:p>
          <a:p>
            <a:pPr marL="285750" indent="-285750" algn="l">
              <a:buFont typeface="Wingdings" panose="05000000000000000000" pitchFamily="2" charset="2"/>
              <a:buChar char="Ø"/>
            </a:pPr>
            <a:r>
              <a:rPr lang="en-US" sz="1700" dirty="0" smtClean="0"/>
              <a:t>Majority of students are female at approximately 75%</a:t>
            </a:r>
          </a:p>
          <a:p>
            <a:pPr marL="285750" indent="-285750" algn="l">
              <a:buFont typeface="Wingdings" panose="05000000000000000000" pitchFamily="2" charset="2"/>
              <a:buChar char="Ø"/>
            </a:pPr>
            <a:r>
              <a:rPr lang="en-US" sz="1700" dirty="0" smtClean="0"/>
              <a:t>Exclusions – undergraduate students, any students under the age of 18</a:t>
            </a:r>
            <a:endParaRPr lang="en-US" sz="1700" dirty="0"/>
          </a:p>
          <a:p>
            <a:pPr algn="l"/>
            <a:endParaRPr lang="en-US" sz="1600" dirty="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bg1"/>
                </a:solidFill>
              </a:rPr>
              <a:t>Participants</a:t>
            </a:r>
            <a:endParaRPr lang="en-US" sz="4400" dirty="0">
              <a:solidFill>
                <a:schemeClr val="bg1"/>
              </a:solidFill>
            </a:endParaRPr>
          </a:p>
        </p:txBody>
      </p:sp>
    </p:spTree>
    <p:extLst>
      <p:ext uri="{BB962C8B-B14F-4D97-AF65-F5344CB8AC3E}">
        <p14:creationId xmlns:p14="http://schemas.microsoft.com/office/powerpoint/2010/main" val="353576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91" y="5851303"/>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391"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851301"/>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591" y="5851302"/>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88"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00" y="5707937"/>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5"/>
          <p:cNvSpPr>
            <a:spLocks noGrp="1"/>
          </p:cNvSpPr>
          <p:nvPr>
            <p:ph type="subTitle" idx="1"/>
          </p:nvPr>
        </p:nvSpPr>
        <p:spPr>
          <a:xfrm>
            <a:off x="1447800" y="2362200"/>
            <a:ext cx="6553200" cy="3124200"/>
          </a:xfrm>
        </p:spPr>
        <p:txBody>
          <a:bodyPr>
            <a:noAutofit/>
          </a:bodyPr>
          <a:lstStyle/>
          <a:p>
            <a:pPr marL="285750" indent="-285750" algn="l">
              <a:buFont typeface="Wingdings" panose="05000000000000000000" pitchFamily="2" charset="2"/>
              <a:buChar char="Ø"/>
            </a:pPr>
            <a:r>
              <a:rPr lang="en-US" sz="1800" dirty="0" smtClean="0"/>
              <a:t>Current population of 967 graduate students (Spring 2015)</a:t>
            </a:r>
          </a:p>
          <a:p>
            <a:pPr marL="285750" indent="-285750" algn="l">
              <a:buFont typeface="Wingdings" panose="05000000000000000000" pitchFamily="2" charset="2"/>
              <a:buChar char="Ø"/>
            </a:pPr>
            <a:r>
              <a:rPr lang="en-US" sz="1800" dirty="0" smtClean="0"/>
              <a:t>Minimum participants needed – 85 participants with parameters:</a:t>
            </a:r>
          </a:p>
          <a:p>
            <a:pPr marL="742950" lvl="1" indent="-285750" algn="l">
              <a:buFont typeface="Wingdings" panose="05000000000000000000" pitchFamily="2" charset="2"/>
              <a:buChar char="Ø"/>
            </a:pPr>
            <a:r>
              <a:rPr lang="en-US" sz="1800" dirty="0" smtClean="0"/>
              <a:t>.3 moderate effect size</a:t>
            </a:r>
          </a:p>
          <a:p>
            <a:pPr marL="742950" lvl="1" indent="-285750" algn="l">
              <a:buFont typeface="Wingdings" panose="05000000000000000000" pitchFamily="2" charset="2"/>
              <a:buChar char="Ø"/>
            </a:pPr>
            <a:r>
              <a:rPr lang="en-US" sz="1800" dirty="0" smtClean="0"/>
              <a:t>.05 p-level of significance</a:t>
            </a:r>
          </a:p>
          <a:p>
            <a:pPr marL="742950" lvl="1" indent="-285750" algn="l">
              <a:buFont typeface="Wingdings" panose="05000000000000000000" pitchFamily="2" charset="2"/>
              <a:buChar char="Ø"/>
            </a:pPr>
            <a:r>
              <a:rPr lang="en-US" sz="1800" dirty="0" smtClean="0"/>
              <a:t>Conventional power of 80%</a:t>
            </a:r>
          </a:p>
          <a:p>
            <a:pPr marL="285750" indent="-285750" algn="l">
              <a:buFont typeface="Wingdings" panose="05000000000000000000" pitchFamily="2" charset="2"/>
              <a:buChar char="Ø"/>
            </a:pPr>
            <a:r>
              <a:rPr lang="en-US" sz="1800" dirty="0" smtClean="0"/>
              <a:t>With the expectation of a one third to one half response, all graduate students were invited to participate</a:t>
            </a:r>
          </a:p>
          <a:p>
            <a:pPr marL="285750" indent="-285750" algn="l">
              <a:buFont typeface="Wingdings" panose="05000000000000000000" pitchFamily="2" charset="2"/>
              <a:buChar char="Ø"/>
            </a:pPr>
            <a:r>
              <a:rPr lang="en-US" sz="1800" dirty="0" smtClean="0"/>
              <a:t>An email invitation was sent with study information, access dates for the survey and an access link to the survey</a:t>
            </a:r>
            <a:endParaRPr lang="en-US" sz="1800" dirty="0"/>
          </a:p>
          <a:p>
            <a:pPr algn="l"/>
            <a:endParaRPr lang="en-US" sz="1600" dirty="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bg1"/>
                </a:solidFill>
              </a:rPr>
              <a:t>Sampling</a:t>
            </a:r>
            <a:endParaRPr lang="en-US" sz="4400" dirty="0">
              <a:solidFill>
                <a:schemeClr val="bg1"/>
              </a:solidFill>
            </a:endParaRPr>
          </a:p>
        </p:txBody>
      </p:sp>
    </p:spTree>
    <p:extLst>
      <p:ext uri="{BB962C8B-B14F-4D97-AF65-F5344CB8AC3E}">
        <p14:creationId xmlns:p14="http://schemas.microsoft.com/office/powerpoint/2010/main" val="421457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91" y="5851303"/>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391"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851301"/>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591" y="5851302"/>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88"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00" y="5707937"/>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5"/>
          <p:cNvSpPr>
            <a:spLocks noGrp="1"/>
          </p:cNvSpPr>
          <p:nvPr>
            <p:ph type="subTitle" idx="1"/>
          </p:nvPr>
        </p:nvSpPr>
        <p:spPr>
          <a:xfrm>
            <a:off x="1447800" y="2362200"/>
            <a:ext cx="6553200" cy="3124200"/>
          </a:xfrm>
        </p:spPr>
        <p:txBody>
          <a:bodyPr>
            <a:noAutofit/>
          </a:bodyPr>
          <a:lstStyle/>
          <a:p>
            <a:pPr marL="285750" indent="-285750" algn="l">
              <a:buFont typeface="Wingdings" panose="05000000000000000000" pitchFamily="2" charset="2"/>
              <a:buChar char="Ø"/>
            </a:pPr>
            <a:r>
              <a:rPr lang="en-US" sz="1600" dirty="0" smtClean="0"/>
              <a:t>The survey - </a:t>
            </a:r>
            <a:r>
              <a:rPr lang="en-US" sz="1600" dirty="0"/>
              <a:t>a</a:t>
            </a:r>
            <a:r>
              <a:rPr lang="en-US" sz="1600" dirty="0" smtClean="0"/>
              <a:t>n </a:t>
            </a:r>
            <a:r>
              <a:rPr lang="en-US" sz="1600" dirty="0"/>
              <a:t>online survey questionnaire </a:t>
            </a:r>
            <a:r>
              <a:rPr lang="en-US" sz="1600" dirty="0" smtClean="0"/>
              <a:t>was created through SurveyMonkey and addressed </a:t>
            </a:r>
            <a:r>
              <a:rPr lang="en-US" sz="1600" dirty="0"/>
              <a:t>the research </a:t>
            </a:r>
            <a:r>
              <a:rPr lang="en-US" sz="1600" dirty="0" smtClean="0"/>
              <a:t>questions</a:t>
            </a:r>
          </a:p>
          <a:p>
            <a:pPr marL="285750" indent="-285750" algn="l">
              <a:buFont typeface="Wingdings" panose="05000000000000000000" pitchFamily="2" charset="2"/>
              <a:buChar char="Ø"/>
            </a:pPr>
            <a:r>
              <a:rPr lang="en-US" sz="1600" dirty="0" smtClean="0"/>
              <a:t>Pilot study – conducted to ensure </a:t>
            </a:r>
            <a:r>
              <a:rPr lang="en-US" sz="1600" dirty="0"/>
              <a:t>the survey questions clearly address the research questions being studied, to ensure that the survey questions are clear and focused, and so feedback on the survey questions is being addressed</a:t>
            </a:r>
          </a:p>
          <a:p>
            <a:pPr marL="285750" indent="-285750" algn="l">
              <a:buFont typeface="Wingdings" panose="05000000000000000000" pitchFamily="2" charset="2"/>
              <a:buChar char="Ø"/>
            </a:pPr>
            <a:r>
              <a:rPr lang="en-US" sz="1600" dirty="0" smtClean="0"/>
              <a:t>Four areas on the survey</a:t>
            </a:r>
          </a:p>
          <a:p>
            <a:pPr marL="742950" lvl="1" indent="-285750" algn="l">
              <a:buFont typeface="Wingdings" panose="05000000000000000000" pitchFamily="2" charset="2"/>
              <a:buChar char="Ø"/>
            </a:pPr>
            <a:r>
              <a:rPr lang="en-US" sz="1600" dirty="0" smtClean="0"/>
              <a:t>PQ: </a:t>
            </a:r>
            <a:r>
              <a:rPr lang="en-US" sz="1600" dirty="0"/>
              <a:t>preliminary demographic questions </a:t>
            </a:r>
            <a:endParaRPr lang="en-US" sz="1600" dirty="0" smtClean="0"/>
          </a:p>
          <a:p>
            <a:pPr marL="742950" lvl="1" indent="-285750" algn="l">
              <a:buFont typeface="Wingdings" panose="05000000000000000000" pitchFamily="2" charset="2"/>
              <a:buChar char="Ø"/>
            </a:pPr>
            <a:r>
              <a:rPr lang="en-US" sz="1600" dirty="0" smtClean="0"/>
              <a:t>DQ: </a:t>
            </a:r>
            <a:r>
              <a:rPr lang="en-US" sz="1600" dirty="0"/>
              <a:t>digital textbook feature questions </a:t>
            </a:r>
            <a:endParaRPr lang="en-US" sz="1600" dirty="0" smtClean="0"/>
          </a:p>
          <a:p>
            <a:pPr marL="742950" lvl="1" indent="-285750" algn="l">
              <a:buFont typeface="Wingdings" panose="05000000000000000000" pitchFamily="2" charset="2"/>
              <a:buChar char="Ø"/>
            </a:pPr>
            <a:r>
              <a:rPr lang="en-US" sz="1600" dirty="0" smtClean="0"/>
              <a:t>CQ: </a:t>
            </a:r>
            <a:r>
              <a:rPr lang="en-US" sz="1600" dirty="0"/>
              <a:t>comprehension scoring questions </a:t>
            </a:r>
            <a:endParaRPr lang="en-US" sz="1600" dirty="0" smtClean="0"/>
          </a:p>
          <a:p>
            <a:pPr marL="742950" lvl="1" indent="-285750" algn="l">
              <a:buFont typeface="Wingdings" panose="05000000000000000000" pitchFamily="2" charset="2"/>
              <a:buChar char="Ø"/>
            </a:pPr>
            <a:r>
              <a:rPr lang="en-US" sz="1600" dirty="0" smtClean="0"/>
              <a:t>DS: digital textbook preference scoring questions</a:t>
            </a:r>
            <a:endParaRPr lang="en-US" sz="1600" dirty="0"/>
          </a:p>
          <a:p>
            <a:pPr algn="l"/>
            <a:r>
              <a:rPr lang="en-US" sz="1600" dirty="0" smtClean="0"/>
              <a:t>SurveyMonkey, 2015</a:t>
            </a:r>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bg1"/>
                </a:solidFill>
              </a:rPr>
              <a:t>Instrumentation</a:t>
            </a:r>
            <a:endParaRPr lang="en-US" sz="4400" dirty="0">
              <a:solidFill>
                <a:schemeClr val="bg1"/>
              </a:solidFill>
            </a:endParaRPr>
          </a:p>
        </p:txBody>
      </p:sp>
    </p:spTree>
    <p:extLst>
      <p:ext uri="{BB962C8B-B14F-4D97-AF65-F5344CB8AC3E}">
        <p14:creationId xmlns:p14="http://schemas.microsoft.com/office/powerpoint/2010/main" val="387647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91" y="5851303"/>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391"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851301"/>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591" y="5851302"/>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88"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00" y="5707937"/>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5"/>
          <p:cNvSpPr>
            <a:spLocks noGrp="1"/>
          </p:cNvSpPr>
          <p:nvPr>
            <p:ph type="subTitle" idx="1"/>
          </p:nvPr>
        </p:nvSpPr>
        <p:spPr>
          <a:xfrm>
            <a:off x="1447800" y="2362200"/>
            <a:ext cx="6781800" cy="3124200"/>
          </a:xfrm>
        </p:spPr>
        <p:txBody>
          <a:bodyPr>
            <a:noAutofit/>
          </a:bodyPr>
          <a:lstStyle/>
          <a:p>
            <a:pPr marL="285750" indent="-285750" algn="l">
              <a:buFont typeface="Wingdings" panose="05000000000000000000" pitchFamily="2" charset="2"/>
              <a:buChar char="Ø"/>
            </a:pPr>
            <a:r>
              <a:rPr lang="en-US" sz="1600" dirty="0" smtClean="0"/>
              <a:t>All variables for this correlation analysis were continuous</a:t>
            </a:r>
          </a:p>
          <a:p>
            <a:pPr marL="285750" indent="-285750" algn="l">
              <a:buFont typeface="Wingdings" panose="05000000000000000000" pitchFamily="2" charset="2"/>
              <a:buChar char="Ø"/>
            </a:pPr>
            <a:r>
              <a:rPr lang="en-US" sz="1600" dirty="0" smtClean="0"/>
              <a:t>Continuous variables – age, Use of Features Score, Rate of Understanding Score, Digital Textbook Preference Score</a:t>
            </a:r>
          </a:p>
          <a:p>
            <a:pPr marL="285750" indent="-285750" algn="l">
              <a:buFont typeface="Wingdings" panose="05000000000000000000" pitchFamily="2" charset="2"/>
              <a:buChar char="Ø"/>
            </a:pPr>
            <a:r>
              <a:rPr lang="en-US" sz="1600" dirty="0" smtClean="0"/>
              <a:t>Categorical variable – gender</a:t>
            </a:r>
          </a:p>
          <a:p>
            <a:pPr marL="742950" lvl="1" indent="-285750" algn="l">
              <a:buFont typeface="Wingdings" panose="05000000000000000000" pitchFamily="2" charset="2"/>
              <a:buChar char="Ø"/>
            </a:pPr>
            <a:r>
              <a:rPr lang="en-US" sz="1600" dirty="0" smtClean="0"/>
              <a:t>Gender variable was converted to continuous variable by dummy-coding using 1 for female and 0 for male</a:t>
            </a:r>
          </a:p>
          <a:p>
            <a:pPr marL="742950" lvl="1" indent="-285750" algn="l">
              <a:buFont typeface="Wingdings" panose="05000000000000000000" pitchFamily="2" charset="2"/>
              <a:buChar char="Ø"/>
            </a:pPr>
            <a:r>
              <a:rPr lang="en-US" sz="1600" dirty="0" smtClean="0"/>
              <a:t>Dummy coding allowed for measuring femaleness  when correlating with other scores</a:t>
            </a:r>
          </a:p>
          <a:p>
            <a:pPr marL="742950" lvl="1" indent="-285750" algn="l">
              <a:buFont typeface="Wingdings" panose="05000000000000000000" pitchFamily="2" charset="2"/>
              <a:buChar char="Ø"/>
            </a:pPr>
            <a:r>
              <a:rPr lang="en-US" sz="1600" dirty="0" smtClean="0"/>
              <a:t>Positive correlation would indicate women tend to have higher scores</a:t>
            </a:r>
          </a:p>
          <a:p>
            <a:pPr marL="742950" lvl="1" indent="-285750" algn="l">
              <a:buFont typeface="Wingdings" panose="05000000000000000000" pitchFamily="2" charset="2"/>
              <a:buChar char="Ø"/>
            </a:pPr>
            <a:r>
              <a:rPr lang="en-US" sz="1600" dirty="0" smtClean="0"/>
              <a:t>Negative correlation would indicate men tend to have higher scores</a:t>
            </a:r>
          </a:p>
          <a:p>
            <a:pPr marL="742950" lvl="1" indent="-285750" algn="l">
              <a:buFont typeface="Wingdings" panose="05000000000000000000" pitchFamily="2" charset="2"/>
              <a:buChar char="Ø"/>
            </a:pPr>
            <a:r>
              <a:rPr lang="en-US" sz="1600" dirty="0" smtClean="0"/>
              <a:t>All scores were presented in a correlation matrix table</a:t>
            </a:r>
            <a:endParaRPr lang="en-US" sz="1600" dirty="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Data Processing and Analysis</a:t>
            </a:r>
            <a:endParaRPr lang="en-US" sz="4000" dirty="0">
              <a:solidFill>
                <a:schemeClr val="bg1"/>
              </a:solidFill>
            </a:endParaRPr>
          </a:p>
        </p:txBody>
      </p:sp>
    </p:spTree>
    <p:extLst>
      <p:ext uri="{BB962C8B-B14F-4D97-AF65-F5344CB8AC3E}">
        <p14:creationId xmlns:p14="http://schemas.microsoft.com/office/powerpoint/2010/main" val="35066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91" y="5851303"/>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391"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851301"/>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591" y="5851302"/>
            <a:ext cx="1295400" cy="996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ori\Desktop\Jan 2015\Lori Argosy files May 2015\Dissertation goodies- 5.24.15\D9006 section\Images for PPT\futuristic-technology-background-high-resolution-copy-illustration-dreamtime-merg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88" y="5867400"/>
            <a:ext cx="1295400" cy="996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00" y="5707937"/>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5"/>
          <p:cNvSpPr>
            <a:spLocks noGrp="1"/>
          </p:cNvSpPr>
          <p:nvPr>
            <p:ph type="subTitle" idx="1"/>
          </p:nvPr>
        </p:nvSpPr>
        <p:spPr>
          <a:xfrm>
            <a:off x="1447800" y="2362200"/>
            <a:ext cx="6574809" cy="3124200"/>
          </a:xfrm>
        </p:spPr>
        <p:txBody>
          <a:bodyPr>
            <a:noAutofit/>
          </a:bodyPr>
          <a:lstStyle/>
          <a:p>
            <a:pPr marL="285750" indent="-285750" algn="l">
              <a:buFont typeface="Wingdings" panose="05000000000000000000" pitchFamily="2" charset="2"/>
              <a:buChar char="Ø"/>
            </a:pPr>
            <a:r>
              <a:rPr lang="en-US" sz="1600" dirty="0"/>
              <a:t>Each hypothesis </a:t>
            </a:r>
            <a:r>
              <a:rPr lang="en-US" sz="1600" dirty="0" smtClean="0"/>
              <a:t>was tested </a:t>
            </a:r>
            <a:r>
              <a:rPr lang="en-US" sz="1600" dirty="0"/>
              <a:t>using correlational </a:t>
            </a:r>
            <a:r>
              <a:rPr lang="en-US" sz="1600" dirty="0" smtClean="0"/>
              <a:t>testing with SPSS software</a:t>
            </a:r>
          </a:p>
          <a:p>
            <a:pPr marL="742950" lvl="1" indent="-285750" algn="l">
              <a:buFont typeface="Wingdings" panose="05000000000000000000" pitchFamily="2" charset="2"/>
              <a:buChar char="Ø"/>
            </a:pPr>
            <a:r>
              <a:rPr lang="en-US" sz="1600" dirty="0">
                <a:solidFill>
                  <a:schemeClr val="tx1">
                    <a:lumMod val="50000"/>
                    <a:lumOff val="50000"/>
                  </a:schemeClr>
                </a:solidFill>
              </a:rPr>
              <a:t>T</a:t>
            </a:r>
            <a:r>
              <a:rPr lang="en-US" sz="1600" dirty="0" smtClean="0">
                <a:solidFill>
                  <a:schemeClr val="tx1">
                    <a:lumMod val="50000"/>
                    <a:lumOff val="50000"/>
                  </a:schemeClr>
                </a:solidFill>
              </a:rPr>
              <a:t>he </a:t>
            </a:r>
            <a:r>
              <a:rPr lang="en-US" sz="1600" dirty="0">
                <a:solidFill>
                  <a:schemeClr val="tx1">
                    <a:lumMod val="50000"/>
                    <a:lumOff val="50000"/>
                  </a:schemeClr>
                </a:solidFill>
              </a:rPr>
              <a:t>first research </a:t>
            </a:r>
            <a:r>
              <a:rPr lang="en-US" sz="1600" dirty="0" smtClean="0">
                <a:solidFill>
                  <a:schemeClr val="tx1">
                    <a:lumMod val="50000"/>
                    <a:lumOff val="50000"/>
                  </a:schemeClr>
                </a:solidFill>
              </a:rPr>
              <a:t>question was tested </a:t>
            </a:r>
            <a:r>
              <a:rPr lang="en-US" sz="1600" dirty="0">
                <a:solidFill>
                  <a:schemeClr val="tx1">
                    <a:lumMod val="50000"/>
                    <a:lumOff val="50000"/>
                  </a:schemeClr>
                </a:solidFill>
              </a:rPr>
              <a:t>by examining the relationship between the </a:t>
            </a:r>
            <a:r>
              <a:rPr lang="en-US" sz="1600" dirty="0">
                <a:solidFill>
                  <a:schemeClr val="tx2"/>
                </a:solidFill>
              </a:rPr>
              <a:t>age</a:t>
            </a:r>
            <a:r>
              <a:rPr lang="en-US" sz="1600" dirty="0">
                <a:solidFill>
                  <a:schemeClr val="tx1">
                    <a:lumMod val="50000"/>
                    <a:lumOff val="50000"/>
                  </a:schemeClr>
                </a:solidFill>
              </a:rPr>
              <a:t> of the student and the </a:t>
            </a:r>
            <a:r>
              <a:rPr lang="en-US" sz="1600" dirty="0">
                <a:solidFill>
                  <a:schemeClr val="tx2"/>
                </a:solidFill>
              </a:rPr>
              <a:t>Use of Features </a:t>
            </a:r>
            <a:r>
              <a:rPr lang="en-US" sz="1600" dirty="0" smtClean="0">
                <a:solidFill>
                  <a:schemeClr val="tx2"/>
                </a:solidFill>
              </a:rPr>
              <a:t>Score</a:t>
            </a:r>
          </a:p>
          <a:p>
            <a:pPr marL="742950" lvl="1" indent="-285750" algn="l">
              <a:buFont typeface="Wingdings" panose="05000000000000000000" pitchFamily="2" charset="2"/>
              <a:buChar char="Ø"/>
            </a:pPr>
            <a:r>
              <a:rPr lang="en-US" sz="1600" dirty="0" smtClean="0">
                <a:solidFill>
                  <a:schemeClr val="tx1">
                    <a:lumMod val="50000"/>
                    <a:lumOff val="50000"/>
                  </a:schemeClr>
                </a:solidFill>
              </a:rPr>
              <a:t>The second </a:t>
            </a:r>
            <a:r>
              <a:rPr lang="en-US" sz="1600" dirty="0">
                <a:solidFill>
                  <a:schemeClr val="tx1">
                    <a:lumMod val="50000"/>
                    <a:lumOff val="50000"/>
                  </a:schemeClr>
                </a:solidFill>
              </a:rPr>
              <a:t>research question </a:t>
            </a:r>
            <a:r>
              <a:rPr lang="en-US" sz="1600" dirty="0" smtClean="0">
                <a:solidFill>
                  <a:schemeClr val="tx1">
                    <a:lumMod val="50000"/>
                    <a:lumOff val="50000"/>
                  </a:schemeClr>
                </a:solidFill>
              </a:rPr>
              <a:t>was tested by </a:t>
            </a:r>
            <a:r>
              <a:rPr lang="en-US" sz="1600" dirty="0">
                <a:solidFill>
                  <a:schemeClr val="tx1">
                    <a:lumMod val="50000"/>
                    <a:lumOff val="50000"/>
                  </a:schemeClr>
                </a:solidFill>
              </a:rPr>
              <a:t>examining the relationship between the dummy-coded </a:t>
            </a:r>
            <a:r>
              <a:rPr lang="en-US" sz="1600" dirty="0">
                <a:solidFill>
                  <a:schemeClr val="tx2"/>
                </a:solidFill>
              </a:rPr>
              <a:t>gender</a:t>
            </a:r>
            <a:r>
              <a:rPr lang="en-US" sz="1600" dirty="0">
                <a:solidFill>
                  <a:schemeClr val="tx1">
                    <a:lumMod val="50000"/>
                    <a:lumOff val="50000"/>
                  </a:schemeClr>
                </a:solidFill>
              </a:rPr>
              <a:t> of the student (femaleness) and the </a:t>
            </a:r>
            <a:r>
              <a:rPr lang="en-US" sz="1600" dirty="0">
                <a:solidFill>
                  <a:schemeClr val="tx2"/>
                </a:solidFill>
              </a:rPr>
              <a:t>Use of Features </a:t>
            </a:r>
            <a:r>
              <a:rPr lang="en-US" sz="1600" dirty="0" smtClean="0">
                <a:solidFill>
                  <a:schemeClr val="tx2"/>
                </a:solidFill>
              </a:rPr>
              <a:t>Score</a:t>
            </a:r>
          </a:p>
          <a:p>
            <a:pPr marL="742950" lvl="1" indent="-285750" algn="l">
              <a:buFont typeface="Wingdings" panose="05000000000000000000" pitchFamily="2" charset="2"/>
              <a:buChar char="Ø"/>
            </a:pPr>
            <a:r>
              <a:rPr lang="en-US" sz="1600" dirty="0">
                <a:solidFill>
                  <a:schemeClr val="tx1">
                    <a:lumMod val="50000"/>
                    <a:lumOff val="50000"/>
                  </a:schemeClr>
                </a:solidFill>
              </a:rPr>
              <a:t>T</a:t>
            </a:r>
            <a:r>
              <a:rPr lang="en-US" sz="1600" dirty="0" smtClean="0">
                <a:solidFill>
                  <a:schemeClr val="tx1">
                    <a:lumMod val="50000"/>
                    <a:lumOff val="50000"/>
                  </a:schemeClr>
                </a:solidFill>
              </a:rPr>
              <a:t>he </a:t>
            </a:r>
            <a:r>
              <a:rPr lang="en-US" sz="1600" dirty="0">
                <a:solidFill>
                  <a:schemeClr val="tx1">
                    <a:lumMod val="50000"/>
                    <a:lumOff val="50000"/>
                  </a:schemeClr>
                </a:solidFill>
              </a:rPr>
              <a:t>third research </a:t>
            </a:r>
            <a:r>
              <a:rPr lang="en-US" sz="1600" dirty="0" smtClean="0">
                <a:solidFill>
                  <a:schemeClr val="tx1">
                    <a:lumMod val="50000"/>
                    <a:lumOff val="50000"/>
                  </a:schemeClr>
                </a:solidFill>
              </a:rPr>
              <a:t>question was tested </a:t>
            </a:r>
            <a:r>
              <a:rPr lang="en-US" sz="1600" dirty="0">
                <a:solidFill>
                  <a:schemeClr val="tx1">
                    <a:lumMod val="50000"/>
                    <a:lumOff val="50000"/>
                  </a:schemeClr>
                </a:solidFill>
              </a:rPr>
              <a:t>by examining the </a:t>
            </a:r>
            <a:r>
              <a:rPr lang="en-US" sz="1600" dirty="0">
                <a:solidFill>
                  <a:schemeClr val="tx2"/>
                </a:solidFill>
              </a:rPr>
              <a:t>Use of Features Score</a:t>
            </a:r>
            <a:r>
              <a:rPr lang="en-US" sz="1600" dirty="0">
                <a:solidFill>
                  <a:schemeClr val="tx1">
                    <a:lumMod val="50000"/>
                    <a:lumOff val="50000"/>
                  </a:schemeClr>
                </a:solidFill>
              </a:rPr>
              <a:t> and the </a:t>
            </a:r>
            <a:r>
              <a:rPr lang="en-US" sz="1600" dirty="0">
                <a:solidFill>
                  <a:schemeClr val="tx2"/>
                </a:solidFill>
              </a:rPr>
              <a:t>Rate of Understanding </a:t>
            </a:r>
            <a:r>
              <a:rPr lang="en-US" sz="1600" dirty="0" smtClean="0">
                <a:solidFill>
                  <a:schemeClr val="tx2"/>
                </a:solidFill>
              </a:rPr>
              <a:t>Score</a:t>
            </a:r>
          </a:p>
          <a:p>
            <a:pPr marL="742950" lvl="1" indent="-285750" algn="l">
              <a:buFont typeface="Wingdings" panose="05000000000000000000" pitchFamily="2" charset="2"/>
              <a:buChar char="Ø"/>
            </a:pPr>
            <a:r>
              <a:rPr lang="en-US" sz="1600" dirty="0">
                <a:solidFill>
                  <a:schemeClr val="tx1">
                    <a:lumMod val="50000"/>
                    <a:lumOff val="50000"/>
                  </a:schemeClr>
                </a:solidFill>
              </a:rPr>
              <a:t>T</a:t>
            </a:r>
            <a:r>
              <a:rPr lang="en-US" sz="1600" dirty="0" smtClean="0">
                <a:solidFill>
                  <a:schemeClr val="tx1">
                    <a:lumMod val="50000"/>
                    <a:lumOff val="50000"/>
                  </a:schemeClr>
                </a:solidFill>
              </a:rPr>
              <a:t>he </a:t>
            </a:r>
            <a:r>
              <a:rPr lang="en-US" sz="1600" dirty="0">
                <a:solidFill>
                  <a:schemeClr val="tx1">
                    <a:lumMod val="50000"/>
                    <a:lumOff val="50000"/>
                  </a:schemeClr>
                </a:solidFill>
              </a:rPr>
              <a:t>fourth research question </a:t>
            </a:r>
            <a:r>
              <a:rPr lang="en-US" sz="1600" dirty="0" smtClean="0">
                <a:solidFill>
                  <a:schemeClr val="tx1">
                    <a:lumMod val="50000"/>
                    <a:lumOff val="50000"/>
                  </a:schemeClr>
                </a:solidFill>
              </a:rPr>
              <a:t>was tested by examining </a:t>
            </a:r>
            <a:r>
              <a:rPr lang="en-US" sz="1600" dirty="0">
                <a:solidFill>
                  <a:schemeClr val="tx1">
                    <a:lumMod val="50000"/>
                    <a:lumOff val="50000"/>
                  </a:schemeClr>
                </a:solidFill>
              </a:rPr>
              <a:t>the </a:t>
            </a:r>
            <a:r>
              <a:rPr lang="en-US" sz="1600" dirty="0">
                <a:solidFill>
                  <a:schemeClr val="tx2"/>
                </a:solidFill>
              </a:rPr>
              <a:t>Use of Features Score</a:t>
            </a:r>
            <a:r>
              <a:rPr lang="en-US" sz="1600" dirty="0">
                <a:solidFill>
                  <a:schemeClr val="tx1">
                    <a:lumMod val="50000"/>
                    <a:lumOff val="50000"/>
                  </a:schemeClr>
                </a:solidFill>
              </a:rPr>
              <a:t> and </a:t>
            </a:r>
            <a:r>
              <a:rPr lang="en-US" sz="1600" dirty="0">
                <a:solidFill>
                  <a:schemeClr val="tx2"/>
                </a:solidFill>
              </a:rPr>
              <a:t>Digital Textbook Preference Score</a:t>
            </a:r>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Correlational Testing</a:t>
            </a:r>
            <a:endParaRPr lang="en-US" sz="4000" dirty="0">
              <a:solidFill>
                <a:schemeClr val="bg1"/>
              </a:solidFill>
            </a:endParaRPr>
          </a:p>
        </p:txBody>
      </p:sp>
    </p:spTree>
    <p:extLst>
      <p:ext uri="{BB962C8B-B14F-4D97-AF65-F5344CB8AC3E}">
        <p14:creationId xmlns:p14="http://schemas.microsoft.com/office/powerpoint/2010/main" val="28216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0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Lori\Desktop\Mar 2016\Lori Argosy files Dec 2015\Dissertation goodies- 5.24.15\D9006 section\Images for PPT\digital 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599" y="2535382"/>
            <a:ext cx="5334001" cy="33111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90800" y="2819400"/>
            <a:ext cx="3886200" cy="259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Lori\Desktop\Mar 2016\Lori Argosy files Dec 2015\Dissertation goodies- 5.24.15\D9006 section\Images for PPT\Ch-4-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392" y="2989442"/>
            <a:ext cx="3616413" cy="22955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0" y="-457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206500" y="1066800"/>
            <a:ext cx="6705600" cy="16002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685800"/>
            <a:ext cx="6400799" cy="1828090"/>
          </a:xfrm>
        </p:spPr>
        <p:txBody>
          <a:bodyPr>
            <a:noAutofit/>
          </a:bodyPr>
          <a:lstStyle/>
          <a:p>
            <a:r>
              <a:rPr lang="en-US" sz="4400" dirty="0" smtClean="0">
                <a:solidFill>
                  <a:schemeClr val="bg1"/>
                </a:solidFill>
              </a:rPr>
              <a:t>Chapter Four</a:t>
            </a:r>
            <a:br>
              <a:rPr lang="en-US" sz="4400" dirty="0" smtClean="0">
                <a:solidFill>
                  <a:schemeClr val="bg1"/>
                </a:solidFill>
              </a:rPr>
            </a:br>
            <a:r>
              <a:rPr lang="en-US" sz="4400" dirty="0" smtClean="0">
                <a:solidFill>
                  <a:schemeClr val="bg1"/>
                </a:solidFill>
              </a:rPr>
              <a:t>Results</a:t>
            </a:r>
            <a:endParaRPr lang="en-US" sz="4400" dirty="0">
              <a:solidFill>
                <a:schemeClr val="bg1"/>
              </a:solidFill>
            </a:endParaRPr>
          </a:p>
        </p:txBody>
      </p:sp>
    </p:spTree>
    <p:extLst>
      <p:ext uri="{BB962C8B-B14F-4D97-AF65-F5344CB8AC3E}">
        <p14:creationId xmlns:p14="http://schemas.microsoft.com/office/powerpoint/2010/main" val="414823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447800" y="2438400"/>
            <a:ext cx="6574809" cy="3124200"/>
          </a:xfrm>
        </p:spPr>
        <p:txBody>
          <a:bodyPr>
            <a:noAutofit/>
          </a:bodyPr>
          <a:lstStyle/>
          <a:p>
            <a:pPr marL="742950" lvl="1" indent="-285750" algn="l">
              <a:buFont typeface="Wingdings" panose="05000000000000000000" pitchFamily="2" charset="2"/>
              <a:buChar char="Ø"/>
            </a:pPr>
            <a:r>
              <a:rPr lang="en-US" sz="1800" dirty="0" smtClean="0">
                <a:solidFill>
                  <a:schemeClr val="tx2"/>
                </a:solidFill>
              </a:rPr>
              <a:t>One hundred twenty two graduate students responded</a:t>
            </a:r>
          </a:p>
          <a:p>
            <a:pPr marL="742950" lvl="1" indent="-285750" algn="l">
              <a:buFont typeface="Wingdings" panose="05000000000000000000" pitchFamily="2" charset="2"/>
              <a:buChar char="Ø"/>
            </a:pPr>
            <a:r>
              <a:rPr lang="en-US" sz="1800" dirty="0" smtClean="0">
                <a:solidFill>
                  <a:schemeClr val="tx2"/>
                </a:solidFill>
              </a:rPr>
              <a:t>Three students did not use digital textbooks and their survey information was not included in the data analysis </a:t>
            </a:r>
          </a:p>
          <a:p>
            <a:pPr marL="742950" lvl="1" indent="-285750" algn="l">
              <a:buFont typeface="Wingdings" panose="05000000000000000000" pitchFamily="2" charset="2"/>
              <a:buChar char="Ø"/>
            </a:pPr>
            <a:r>
              <a:rPr lang="en-US" sz="1800" dirty="0" smtClean="0">
                <a:solidFill>
                  <a:schemeClr val="tx2"/>
                </a:solidFill>
              </a:rPr>
              <a:t>Final participant count – 119 participants</a:t>
            </a:r>
            <a:endParaRPr lang="en-US" sz="1800" dirty="0">
              <a:solidFill>
                <a:schemeClr val="tx2"/>
              </a:solidFill>
            </a:endParaRPr>
          </a:p>
          <a:p>
            <a:pPr marL="742950" lvl="1" indent="-285750" algn="l">
              <a:buFont typeface="Wingdings" panose="05000000000000000000" pitchFamily="2" charset="2"/>
              <a:buChar char="Ø"/>
            </a:pPr>
            <a:r>
              <a:rPr lang="en-US" sz="1800" dirty="0" smtClean="0">
                <a:solidFill>
                  <a:schemeClr val="tx2"/>
                </a:solidFill>
              </a:rPr>
              <a:t>Females – 81 participants</a:t>
            </a:r>
          </a:p>
          <a:p>
            <a:pPr marL="742950" lvl="1" indent="-285750" algn="l">
              <a:buFont typeface="Wingdings" panose="05000000000000000000" pitchFamily="2" charset="2"/>
              <a:buChar char="Ø"/>
            </a:pPr>
            <a:r>
              <a:rPr lang="en-US" sz="1800" dirty="0" smtClean="0">
                <a:solidFill>
                  <a:schemeClr val="tx2"/>
                </a:solidFill>
              </a:rPr>
              <a:t>Males – 30 participants</a:t>
            </a:r>
          </a:p>
          <a:p>
            <a:pPr marL="742950" lvl="1" indent="-285750" algn="l">
              <a:buFont typeface="Wingdings" panose="05000000000000000000" pitchFamily="2" charset="2"/>
              <a:buChar char="Ø"/>
            </a:pPr>
            <a:r>
              <a:rPr lang="en-US" sz="1800" dirty="0" smtClean="0">
                <a:solidFill>
                  <a:schemeClr val="tx2"/>
                </a:solidFill>
              </a:rPr>
              <a:t>Decline to disclose gender – 8 participants</a:t>
            </a:r>
          </a:p>
          <a:p>
            <a:pPr marL="742950" lvl="1" indent="-285750" algn="l">
              <a:buFont typeface="Wingdings" panose="05000000000000000000" pitchFamily="2" charset="2"/>
              <a:buChar char="Ø"/>
            </a:pPr>
            <a:r>
              <a:rPr lang="en-US" sz="1800" dirty="0" smtClean="0">
                <a:solidFill>
                  <a:schemeClr val="tx2"/>
                </a:solidFill>
              </a:rPr>
              <a:t>Ages ranged from early 20’s to late 50’s</a:t>
            </a:r>
          </a:p>
          <a:p>
            <a:pPr marL="742950" lvl="1" indent="-285750" algn="l">
              <a:buFont typeface="Wingdings" panose="05000000000000000000" pitchFamily="2" charset="2"/>
              <a:buChar char="Ø"/>
            </a:pPr>
            <a:r>
              <a:rPr lang="en-US" sz="1800" dirty="0" smtClean="0">
                <a:solidFill>
                  <a:schemeClr val="tx2"/>
                </a:solidFill>
              </a:rPr>
              <a:t>Age mean was 32.03 with a standard deviation of 9.929</a:t>
            </a:r>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Sample Description </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7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143000" y="2590800"/>
            <a:ext cx="6879609" cy="3124200"/>
          </a:xfrm>
        </p:spPr>
        <p:txBody>
          <a:bodyPr>
            <a:noAutofit/>
          </a:bodyPr>
          <a:lstStyle/>
          <a:p>
            <a:pPr marL="742950" lvl="1" indent="-285750" algn="l">
              <a:buFont typeface="Wingdings" panose="05000000000000000000" pitchFamily="2" charset="2"/>
              <a:buChar char="Ø"/>
            </a:pPr>
            <a:r>
              <a:rPr lang="en-US" sz="1900" dirty="0" smtClean="0">
                <a:solidFill>
                  <a:schemeClr val="tx2"/>
                </a:solidFill>
              </a:rPr>
              <a:t>Age and gender of the student participants</a:t>
            </a:r>
          </a:p>
          <a:p>
            <a:pPr marL="742950" lvl="1" indent="-285750" algn="l">
              <a:buFont typeface="Wingdings" panose="05000000000000000000" pitchFamily="2" charset="2"/>
              <a:buChar char="Ø"/>
            </a:pPr>
            <a:r>
              <a:rPr lang="en-US" sz="1900" dirty="0" smtClean="0">
                <a:solidFill>
                  <a:schemeClr val="tx2"/>
                </a:solidFill>
              </a:rPr>
              <a:t>Student use of print or digital textbooks, or both formats</a:t>
            </a:r>
          </a:p>
          <a:p>
            <a:pPr marL="742950" lvl="1" indent="-285750" algn="l">
              <a:buFont typeface="Wingdings" panose="05000000000000000000" pitchFamily="2" charset="2"/>
              <a:buChar char="Ø"/>
            </a:pPr>
            <a:r>
              <a:rPr lang="en-US" sz="1900" dirty="0" smtClean="0">
                <a:solidFill>
                  <a:schemeClr val="tx2"/>
                </a:solidFill>
              </a:rPr>
              <a:t>Student use of search and highlight feature</a:t>
            </a:r>
          </a:p>
          <a:p>
            <a:pPr marL="742950" lvl="1" indent="-285750" algn="l">
              <a:buFont typeface="Wingdings" panose="05000000000000000000" pitchFamily="2" charset="2"/>
              <a:buChar char="Ø"/>
            </a:pPr>
            <a:r>
              <a:rPr lang="en-US" sz="1900" dirty="0" smtClean="0">
                <a:solidFill>
                  <a:schemeClr val="tx2"/>
                </a:solidFill>
              </a:rPr>
              <a:t>Student perceptions of the usefulness of these features</a:t>
            </a:r>
          </a:p>
          <a:p>
            <a:pPr marL="742950" lvl="1" indent="-285750" algn="l">
              <a:buFont typeface="Wingdings" panose="05000000000000000000" pitchFamily="2" charset="2"/>
              <a:buChar char="Ø"/>
            </a:pPr>
            <a:r>
              <a:rPr lang="en-US" sz="1900" dirty="0" smtClean="0">
                <a:solidFill>
                  <a:schemeClr val="tx2"/>
                </a:solidFill>
              </a:rPr>
              <a:t>Student preference for and choice of digital over printed textbooks</a:t>
            </a:r>
          </a:p>
          <a:p>
            <a:pPr marL="742950" lvl="1" indent="-285750" algn="l">
              <a:buFont typeface="Wingdings" panose="05000000000000000000" pitchFamily="2" charset="2"/>
              <a:buChar char="Ø"/>
            </a:pPr>
            <a:r>
              <a:rPr lang="en-US" sz="1900" dirty="0" smtClean="0">
                <a:solidFill>
                  <a:schemeClr val="tx2"/>
                </a:solidFill>
              </a:rPr>
              <a:t>Student perceived usefulness of the single-page display feature</a:t>
            </a:r>
            <a:endParaRPr lang="en-US" sz="1900" dirty="0">
              <a:solidFill>
                <a:schemeClr val="tx2"/>
              </a:solidFill>
            </a:endParaRPr>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Data Collection</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7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447800" y="2362200"/>
            <a:ext cx="6574809" cy="3124200"/>
          </a:xfrm>
        </p:spPr>
        <p:txBody>
          <a:bodyPr>
            <a:noAutofit/>
          </a:bodyPr>
          <a:lstStyle/>
          <a:p>
            <a:pPr marL="285750" indent="-285750" algn="l">
              <a:buFont typeface="Wingdings" panose="05000000000000000000" pitchFamily="2" charset="2"/>
              <a:buChar char="Ø"/>
            </a:pPr>
            <a:r>
              <a:rPr lang="en-US" sz="1600" dirty="0" smtClean="0"/>
              <a:t>Gender data (normally categorical) was dummy-coded with male as zero and female as 1 to be continuous</a:t>
            </a:r>
          </a:p>
          <a:p>
            <a:pPr marL="285750" indent="-285750" algn="l">
              <a:buFont typeface="Wingdings" panose="05000000000000000000" pitchFamily="2" charset="2"/>
              <a:buChar char="Ø"/>
            </a:pPr>
            <a:r>
              <a:rPr lang="en-US" sz="1600" dirty="0" smtClean="0"/>
              <a:t>All other data were continuous </a:t>
            </a:r>
          </a:p>
          <a:p>
            <a:pPr marL="285750" indent="-285750" algn="l">
              <a:buFont typeface="Wingdings" panose="05000000000000000000" pitchFamily="2" charset="2"/>
              <a:buChar char="Ø"/>
            </a:pPr>
            <a:r>
              <a:rPr lang="en-US" sz="1600" dirty="0" smtClean="0"/>
              <a:t>Use of Features Score: scale </a:t>
            </a:r>
            <a:r>
              <a:rPr lang="en-US" sz="1600" dirty="0"/>
              <a:t>measuring student use of the search and highlighting </a:t>
            </a:r>
            <a:r>
              <a:rPr lang="en-US" sz="1600" dirty="0" smtClean="0"/>
              <a:t>features</a:t>
            </a:r>
          </a:p>
          <a:p>
            <a:pPr marL="285750" indent="-285750" algn="l">
              <a:buFont typeface="Wingdings" panose="05000000000000000000" pitchFamily="2" charset="2"/>
              <a:buChar char="Ø"/>
            </a:pPr>
            <a:r>
              <a:rPr lang="en-US" sz="1600" dirty="0" smtClean="0"/>
              <a:t>Rate of Understanding Score: </a:t>
            </a:r>
            <a:r>
              <a:rPr lang="en-US" sz="1600" dirty="0"/>
              <a:t>scale measuring student perceptions of the usefulness of these </a:t>
            </a:r>
            <a:r>
              <a:rPr lang="en-US" sz="1600" dirty="0" smtClean="0"/>
              <a:t>features</a:t>
            </a:r>
          </a:p>
          <a:p>
            <a:pPr marL="285750" indent="-285750" algn="l">
              <a:buFont typeface="Wingdings" panose="05000000000000000000" pitchFamily="2" charset="2"/>
              <a:buChar char="Ø"/>
            </a:pPr>
            <a:r>
              <a:rPr lang="en-US" sz="1600" dirty="0" smtClean="0"/>
              <a:t>Digital Textbook Preference Score: </a:t>
            </a:r>
            <a:r>
              <a:rPr lang="en-US" sz="1600" dirty="0"/>
              <a:t>scale measuring student preference for and choice of digital over printed textbooks and their perceived usefulness of the single-page display </a:t>
            </a:r>
            <a:r>
              <a:rPr lang="en-US" sz="1600" dirty="0" smtClean="0"/>
              <a:t>feature</a:t>
            </a:r>
          </a:p>
          <a:p>
            <a:pPr marL="285750" indent="-285750" algn="l">
              <a:buFont typeface="Wingdings" panose="05000000000000000000" pitchFamily="2" charset="2"/>
              <a:buChar char="Ø"/>
            </a:pPr>
            <a:r>
              <a:rPr lang="en-US" sz="1600" dirty="0"/>
              <a:t>Survey question answers were coded numerically for processing</a:t>
            </a:r>
          </a:p>
          <a:p>
            <a:pPr marL="285750" indent="-285750" algn="l">
              <a:buFont typeface="Wingdings" panose="05000000000000000000" pitchFamily="2" charset="2"/>
              <a:buChar char="Ø"/>
            </a:pPr>
            <a:endParaRPr lang="en-US" sz="1600" dirty="0" smtClean="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Data Process</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430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447800" y="2362200"/>
            <a:ext cx="6574809" cy="3124200"/>
          </a:xfrm>
        </p:spPr>
        <p:txBody>
          <a:bodyPr>
            <a:noAutofit/>
          </a:bodyPr>
          <a:lstStyle/>
          <a:p>
            <a:pPr marL="285750" indent="-285750" algn="l">
              <a:buFont typeface="Wingdings" panose="05000000000000000000" pitchFamily="2" charset="2"/>
              <a:buChar char="Ø"/>
            </a:pPr>
            <a:r>
              <a:rPr lang="en-US" sz="1600" dirty="0"/>
              <a:t>SPSS software was used to test for significant positive and negative correlations between these variables:</a:t>
            </a:r>
          </a:p>
          <a:p>
            <a:pPr marL="742950" lvl="1" indent="-285750" algn="l">
              <a:buFont typeface="Wingdings" panose="05000000000000000000" pitchFamily="2" charset="2"/>
              <a:buChar char="Ø"/>
            </a:pPr>
            <a:r>
              <a:rPr lang="en-US" sz="1400" dirty="0"/>
              <a:t>Age</a:t>
            </a:r>
          </a:p>
          <a:p>
            <a:pPr marL="742950" lvl="1" indent="-285750" algn="l">
              <a:buFont typeface="Wingdings" panose="05000000000000000000" pitchFamily="2" charset="2"/>
              <a:buChar char="Ø"/>
            </a:pPr>
            <a:r>
              <a:rPr lang="en-US" sz="1400" dirty="0"/>
              <a:t>Gender</a:t>
            </a:r>
          </a:p>
          <a:p>
            <a:pPr marL="742950" lvl="1" indent="-285750" algn="l">
              <a:buFont typeface="Wingdings" panose="05000000000000000000" pitchFamily="2" charset="2"/>
              <a:buChar char="Ø"/>
            </a:pPr>
            <a:r>
              <a:rPr lang="en-US" sz="1400" dirty="0"/>
              <a:t>Use of Features Score</a:t>
            </a:r>
          </a:p>
          <a:p>
            <a:pPr marL="742950" lvl="1" indent="-285750" algn="l">
              <a:buFont typeface="Wingdings" panose="05000000000000000000" pitchFamily="2" charset="2"/>
              <a:buChar char="Ø"/>
            </a:pPr>
            <a:r>
              <a:rPr lang="en-US" sz="1400" dirty="0"/>
              <a:t>Rate of Understanding Score</a:t>
            </a:r>
          </a:p>
          <a:p>
            <a:pPr marL="742950" lvl="1" indent="-285750" algn="l">
              <a:buFont typeface="Wingdings" panose="05000000000000000000" pitchFamily="2" charset="2"/>
              <a:buChar char="Ø"/>
            </a:pPr>
            <a:r>
              <a:rPr lang="en-US" sz="1400" dirty="0"/>
              <a:t>Digital Textbook Preference </a:t>
            </a:r>
            <a:r>
              <a:rPr lang="en-US" sz="1400" dirty="0" smtClean="0"/>
              <a:t>Score</a:t>
            </a:r>
          </a:p>
          <a:p>
            <a:pPr marL="285750" indent="-285750" algn="l">
              <a:buFont typeface="Wingdings" panose="05000000000000000000" pitchFamily="2" charset="2"/>
              <a:buChar char="Ø"/>
            </a:pPr>
            <a:r>
              <a:rPr lang="en-US" sz="1600" dirty="0"/>
              <a:t>Frequency charts and graphs were used in descriptive statistics and analysis </a:t>
            </a:r>
            <a:r>
              <a:rPr lang="en-US" sz="1600" dirty="0" smtClean="0"/>
              <a:t>procedures </a:t>
            </a:r>
          </a:p>
          <a:p>
            <a:pPr marL="285750" indent="-285750" algn="l">
              <a:buFont typeface="Wingdings" panose="05000000000000000000" pitchFamily="2" charset="2"/>
              <a:buChar char="Ø"/>
            </a:pPr>
            <a:r>
              <a:rPr lang="en-US" sz="1600" dirty="0"/>
              <a:t>T</a:t>
            </a:r>
            <a:r>
              <a:rPr lang="en-US" sz="1600" dirty="0" smtClean="0"/>
              <a:t>he </a:t>
            </a:r>
            <a:r>
              <a:rPr lang="en-US" sz="1600" dirty="0"/>
              <a:t>bivariate Pearson Correlation coefficient was used to test for and measure any associations between these </a:t>
            </a:r>
            <a:r>
              <a:rPr lang="en-US" sz="1600" dirty="0" smtClean="0"/>
              <a:t>variables</a:t>
            </a:r>
            <a:endParaRPr lang="en-US" sz="1400" dirty="0" smtClean="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Data Analysis Instruments</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30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ori\Desktop\Jan 2015\Lori Argosy files May 2015\Dissertation goodies- 5.24.15\D9006 section\Images for PPT\book with digital insides bl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715630"/>
            <a:ext cx="2968277" cy="31517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219200" y="1067510"/>
            <a:ext cx="6705600" cy="175189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710"/>
            <a:ext cx="6400799" cy="1828090"/>
          </a:xfrm>
        </p:spPr>
        <p:txBody>
          <a:bodyPr>
            <a:noAutofit/>
          </a:bodyPr>
          <a:lstStyle/>
          <a:p>
            <a:r>
              <a:rPr lang="en-US" sz="4400" dirty="0" smtClean="0">
                <a:solidFill>
                  <a:schemeClr val="bg1"/>
                </a:solidFill>
              </a:rPr>
              <a:t>Chapter One</a:t>
            </a:r>
            <a:br>
              <a:rPr lang="en-US" sz="4400" dirty="0" smtClean="0">
                <a:solidFill>
                  <a:schemeClr val="bg1"/>
                </a:solidFill>
              </a:rPr>
            </a:br>
            <a:r>
              <a:rPr lang="en-US" sz="4400" dirty="0" smtClean="0">
                <a:solidFill>
                  <a:schemeClr val="bg1"/>
                </a:solidFill>
              </a:rPr>
              <a:t>Introduction</a:t>
            </a:r>
            <a:endParaRPr lang="en-US" sz="4400" dirty="0">
              <a:solidFill>
                <a:schemeClr val="bg1"/>
              </a:solidFill>
            </a:endParaRPr>
          </a:p>
        </p:txBody>
      </p:sp>
    </p:spTree>
    <p:extLst>
      <p:ext uri="{BB962C8B-B14F-4D97-AF65-F5344CB8AC3E}">
        <p14:creationId xmlns:p14="http://schemas.microsoft.com/office/powerpoint/2010/main" val="13712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447801" y="2590800"/>
            <a:ext cx="6248400" cy="3124200"/>
          </a:xfrm>
        </p:spPr>
        <p:txBody>
          <a:bodyPr>
            <a:noAutofit/>
          </a:bodyPr>
          <a:lstStyle/>
          <a:p>
            <a:pPr algn="l"/>
            <a:r>
              <a:rPr lang="en-US" sz="1400" dirty="0"/>
              <a:t>Determined by adding </a:t>
            </a:r>
            <a:r>
              <a:rPr lang="en-US" sz="1400" dirty="0" smtClean="0"/>
              <a:t>the </a:t>
            </a:r>
            <a:r>
              <a:rPr lang="en-US" sz="1400" dirty="0"/>
              <a:t>student responses to their search and highlight features </a:t>
            </a:r>
            <a:r>
              <a:rPr lang="en-US" sz="1400" dirty="0" smtClean="0"/>
              <a:t>usage</a:t>
            </a:r>
          </a:p>
          <a:p>
            <a:pPr marL="285750" indent="-285750" algn="l">
              <a:buFont typeface="Wingdings" panose="05000000000000000000" pitchFamily="2" charset="2"/>
              <a:buChar char="Ø"/>
            </a:pPr>
            <a:r>
              <a:rPr lang="en-US" sz="1400" dirty="0" smtClean="0"/>
              <a:t>5% </a:t>
            </a:r>
            <a:r>
              <a:rPr lang="en-US" sz="1400" dirty="0"/>
              <a:t>of students indicated a </a:t>
            </a:r>
            <a:r>
              <a:rPr lang="en-US" sz="1400" b="1" i="1" dirty="0" smtClean="0"/>
              <a:t>frequent</a:t>
            </a:r>
            <a:r>
              <a:rPr lang="en-US" sz="1400" dirty="0" smtClean="0"/>
              <a:t>  use of features</a:t>
            </a:r>
            <a:endParaRPr lang="en-US" sz="1400" dirty="0"/>
          </a:p>
          <a:p>
            <a:pPr marL="285750" indent="-285750" algn="l">
              <a:buFont typeface="Wingdings" panose="05000000000000000000" pitchFamily="2" charset="2"/>
              <a:buChar char="Ø"/>
            </a:pPr>
            <a:r>
              <a:rPr lang="en-US" sz="1400" dirty="0" smtClean="0"/>
              <a:t>35% </a:t>
            </a:r>
            <a:r>
              <a:rPr lang="en-US" sz="1400" dirty="0"/>
              <a:t>indicated a </a:t>
            </a:r>
            <a:r>
              <a:rPr lang="en-US" sz="1400" b="1" i="1" dirty="0"/>
              <a:t>moderate</a:t>
            </a:r>
            <a:r>
              <a:rPr lang="en-US" sz="1400" b="1" dirty="0"/>
              <a:t> </a:t>
            </a:r>
            <a:r>
              <a:rPr lang="en-US" sz="1400" b="1" i="1" dirty="0"/>
              <a:t>to frequent </a:t>
            </a:r>
            <a:r>
              <a:rPr lang="en-US" sz="1400" dirty="0" smtClean="0"/>
              <a:t>use of features</a:t>
            </a:r>
            <a:endParaRPr lang="en-US" sz="1400" dirty="0"/>
          </a:p>
          <a:p>
            <a:pPr marL="285750" indent="-285750" algn="l">
              <a:buFont typeface="Wingdings" panose="05000000000000000000" pitchFamily="2" charset="2"/>
              <a:buChar char="Ø"/>
            </a:pPr>
            <a:r>
              <a:rPr lang="en-US" sz="1400" dirty="0" smtClean="0"/>
              <a:t>23% </a:t>
            </a:r>
            <a:r>
              <a:rPr lang="en-US" sz="1400" dirty="0"/>
              <a:t>indicated a </a:t>
            </a:r>
            <a:r>
              <a:rPr lang="en-US" sz="1400" b="1" i="1" dirty="0"/>
              <a:t>moderate</a:t>
            </a:r>
            <a:r>
              <a:rPr lang="en-US" sz="1400" dirty="0"/>
              <a:t> </a:t>
            </a:r>
            <a:r>
              <a:rPr lang="en-US" sz="1400" dirty="0" smtClean="0"/>
              <a:t>use of features</a:t>
            </a:r>
            <a:endParaRPr lang="en-US" sz="1400" dirty="0"/>
          </a:p>
          <a:p>
            <a:pPr marL="285750" indent="-285750" algn="l">
              <a:buFont typeface="Wingdings" panose="05000000000000000000" pitchFamily="2" charset="2"/>
              <a:buChar char="Ø"/>
            </a:pPr>
            <a:r>
              <a:rPr lang="en-US" sz="1400" dirty="0" smtClean="0"/>
              <a:t>15% </a:t>
            </a:r>
            <a:r>
              <a:rPr lang="en-US" sz="1400" dirty="0"/>
              <a:t>indicated a </a:t>
            </a:r>
            <a:r>
              <a:rPr lang="en-US" sz="1400" b="1" i="1" dirty="0" smtClean="0"/>
              <a:t>use of one feature </a:t>
            </a:r>
          </a:p>
          <a:p>
            <a:pPr marL="285750" indent="-285750" algn="l">
              <a:buFont typeface="Wingdings" panose="05000000000000000000" pitchFamily="2" charset="2"/>
              <a:buChar char="Ø"/>
            </a:pPr>
            <a:r>
              <a:rPr lang="en-US" sz="1400" dirty="0" smtClean="0"/>
              <a:t>13% </a:t>
            </a:r>
            <a:r>
              <a:rPr lang="en-US" sz="1400" dirty="0"/>
              <a:t>indicated a </a:t>
            </a:r>
            <a:r>
              <a:rPr lang="en-US" sz="1400" b="1" i="1" dirty="0" smtClean="0"/>
              <a:t>no </a:t>
            </a:r>
            <a:r>
              <a:rPr lang="en-US" sz="1400" dirty="0" smtClean="0"/>
              <a:t>use of features</a:t>
            </a:r>
            <a:endParaRPr lang="en-US" sz="1400" dirty="0"/>
          </a:p>
          <a:p>
            <a:pPr marL="285750" indent="-285750" algn="l">
              <a:buFont typeface="Wingdings" panose="05000000000000000000" pitchFamily="2" charset="2"/>
              <a:buChar char="Ø"/>
            </a:pPr>
            <a:r>
              <a:rPr lang="en-US" sz="1400" dirty="0" smtClean="0"/>
              <a:t>5% indicated </a:t>
            </a:r>
            <a:r>
              <a:rPr lang="en-US" sz="1400" b="1" i="1" dirty="0" smtClean="0"/>
              <a:t>one response </a:t>
            </a:r>
            <a:r>
              <a:rPr lang="en-US" sz="1400" dirty="0" smtClean="0"/>
              <a:t>to </a:t>
            </a:r>
            <a:r>
              <a:rPr lang="en-US" sz="1400" b="1" i="1" dirty="0"/>
              <a:t>no</a:t>
            </a:r>
            <a:r>
              <a:rPr lang="en-US" sz="1400" dirty="0"/>
              <a:t> </a:t>
            </a:r>
            <a:r>
              <a:rPr lang="en-US" sz="1400" dirty="0" smtClean="0"/>
              <a:t>use of features</a:t>
            </a:r>
            <a:endParaRPr lang="en-US" sz="1400" dirty="0"/>
          </a:p>
          <a:p>
            <a:pPr marL="285750" indent="-285750" algn="l">
              <a:buFont typeface="Wingdings" panose="05000000000000000000" pitchFamily="2" charset="2"/>
              <a:buChar char="Ø"/>
            </a:pPr>
            <a:r>
              <a:rPr lang="en-US" sz="1400" dirty="0"/>
              <a:t>5% of students declined to answer</a:t>
            </a:r>
          </a:p>
          <a:p>
            <a:pPr marL="285750" indent="-285750" algn="l">
              <a:buFont typeface="Wingdings" panose="05000000000000000000" pitchFamily="2" charset="2"/>
              <a:buChar char="Ø"/>
            </a:pPr>
            <a:endParaRPr lang="en-US" sz="1600" dirty="0" smtClean="0"/>
          </a:p>
        </p:txBody>
      </p:sp>
      <p:sp>
        <p:nvSpPr>
          <p:cNvPr id="19" name="Rounded Rectangle 18"/>
          <p:cNvSpPr/>
          <p:nvPr/>
        </p:nvSpPr>
        <p:spPr>
          <a:xfrm>
            <a:off x="1143000" y="1142290"/>
            <a:ext cx="6858000" cy="13723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610310"/>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Use of Feature</a:t>
            </a:r>
          </a:p>
          <a:p>
            <a:r>
              <a:rPr lang="en-US" sz="4000" dirty="0" smtClean="0">
                <a:solidFill>
                  <a:schemeClr val="bg1"/>
                </a:solidFill>
              </a:rPr>
              <a:t>Analysis Results</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13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371601" y="2514600"/>
            <a:ext cx="6477000" cy="2895600"/>
          </a:xfrm>
        </p:spPr>
        <p:txBody>
          <a:bodyPr>
            <a:noAutofit/>
          </a:bodyPr>
          <a:lstStyle/>
          <a:p>
            <a:pPr algn="l"/>
            <a:r>
              <a:rPr lang="en-US" sz="1400" dirty="0"/>
              <a:t>D</a:t>
            </a:r>
            <a:r>
              <a:rPr lang="en-US" sz="1400" dirty="0" smtClean="0"/>
              <a:t>etermined </a:t>
            </a:r>
            <a:r>
              <a:rPr lang="en-US" sz="1400" dirty="0"/>
              <a:t>by adding the student responses to their perceived level of attention and focus using a digital textbook, their ability to organize information using digital textbook features, and their ability to understand and better </a:t>
            </a:r>
            <a:r>
              <a:rPr lang="en-US" sz="1400" dirty="0" smtClean="0"/>
              <a:t>comprehend </a:t>
            </a:r>
            <a:r>
              <a:rPr lang="en-US" sz="1400" dirty="0"/>
              <a:t>information presented </a:t>
            </a:r>
            <a:r>
              <a:rPr lang="en-US" sz="1400" dirty="0" smtClean="0"/>
              <a:t>digitally</a:t>
            </a:r>
          </a:p>
          <a:p>
            <a:pPr marL="285750" indent="-285750" algn="l">
              <a:buFont typeface="Wingdings" panose="05000000000000000000" pitchFamily="2" charset="2"/>
              <a:buChar char="Ø"/>
            </a:pPr>
            <a:r>
              <a:rPr lang="en-US" sz="1400" dirty="0" smtClean="0"/>
              <a:t>2% of students indicated a </a:t>
            </a:r>
            <a:r>
              <a:rPr lang="en-US" sz="1400" b="1" i="1" dirty="0" smtClean="0"/>
              <a:t>maximum</a:t>
            </a:r>
            <a:r>
              <a:rPr lang="en-US" sz="1400" dirty="0" smtClean="0"/>
              <a:t>  rate </a:t>
            </a:r>
            <a:r>
              <a:rPr lang="en-US" sz="1400" dirty="0"/>
              <a:t>of understanding </a:t>
            </a:r>
            <a:endParaRPr lang="en-US" sz="1400" dirty="0" smtClean="0"/>
          </a:p>
          <a:p>
            <a:pPr marL="285750" indent="-285750" algn="l">
              <a:buFont typeface="Wingdings" panose="05000000000000000000" pitchFamily="2" charset="2"/>
              <a:buChar char="Ø"/>
            </a:pPr>
            <a:r>
              <a:rPr lang="en-US" sz="1400" dirty="0"/>
              <a:t>2% </a:t>
            </a:r>
            <a:r>
              <a:rPr lang="en-US" sz="1400" dirty="0" smtClean="0"/>
              <a:t>indicated </a:t>
            </a:r>
            <a:r>
              <a:rPr lang="en-US" sz="1400" dirty="0"/>
              <a:t>a </a:t>
            </a:r>
            <a:r>
              <a:rPr lang="en-US" sz="1400" b="1" i="1" dirty="0" smtClean="0"/>
              <a:t>frequent</a:t>
            </a:r>
            <a:r>
              <a:rPr lang="en-US" sz="1400" dirty="0" smtClean="0"/>
              <a:t> rate </a:t>
            </a:r>
            <a:r>
              <a:rPr lang="en-US" sz="1400" dirty="0"/>
              <a:t>of understanding </a:t>
            </a:r>
          </a:p>
          <a:p>
            <a:pPr marL="285750" indent="-285750" algn="l">
              <a:buFont typeface="Wingdings" panose="05000000000000000000" pitchFamily="2" charset="2"/>
              <a:buChar char="Ø"/>
            </a:pPr>
            <a:r>
              <a:rPr lang="en-US" sz="1400" dirty="0" smtClean="0"/>
              <a:t>10% indicated </a:t>
            </a:r>
            <a:r>
              <a:rPr lang="en-US" sz="1400" dirty="0"/>
              <a:t>a </a:t>
            </a:r>
            <a:r>
              <a:rPr lang="en-US" sz="1400" b="1" i="1" dirty="0" smtClean="0"/>
              <a:t>moderate</a:t>
            </a:r>
            <a:r>
              <a:rPr lang="en-US" sz="1400" b="1" dirty="0" smtClean="0"/>
              <a:t> </a:t>
            </a:r>
            <a:r>
              <a:rPr lang="en-US" sz="1400" b="1" i="1" dirty="0" smtClean="0"/>
              <a:t>to frequent </a:t>
            </a:r>
            <a:r>
              <a:rPr lang="en-US" sz="1400" dirty="0" smtClean="0"/>
              <a:t>rate </a:t>
            </a:r>
            <a:r>
              <a:rPr lang="en-US" sz="1400" dirty="0"/>
              <a:t>of understanding </a:t>
            </a:r>
            <a:endParaRPr lang="en-US" sz="1400" dirty="0" smtClean="0"/>
          </a:p>
          <a:p>
            <a:pPr marL="285750" indent="-285750" algn="l">
              <a:buFont typeface="Wingdings" panose="05000000000000000000" pitchFamily="2" charset="2"/>
              <a:buChar char="Ø"/>
            </a:pPr>
            <a:r>
              <a:rPr lang="en-US" sz="1400" dirty="0" smtClean="0"/>
              <a:t>15% indicated </a:t>
            </a:r>
            <a:r>
              <a:rPr lang="en-US" sz="1400" dirty="0"/>
              <a:t>a </a:t>
            </a:r>
            <a:r>
              <a:rPr lang="en-US" sz="1400" b="1" i="1" dirty="0" smtClean="0"/>
              <a:t>moderate</a:t>
            </a:r>
            <a:r>
              <a:rPr lang="en-US" sz="1400" dirty="0" smtClean="0"/>
              <a:t> </a:t>
            </a:r>
            <a:r>
              <a:rPr lang="en-US" sz="1400" dirty="0"/>
              <a:t>rate of understanding </a:t>
            </a:r>
            <a:endParaRPr lang="en-US" sz="1400" dirty="0" smtClean="0"/>
          </a:p>
          <a:p>
            <a:pPr marL="285750" indent="-285750" algn="l">
              <a:buFont typeface="Wingdings" panose="05000000000000000000" pitchFamily="2" charset="2"/>
              <a:buChar char="Ø"/>
            </a:pPr>
            <a:r>
              <a:rPr lang="en-US" sz="1400" dirty="0" smtClean="0"/>
              <a:t>25% indicated </a:t>
            </a:r>
            <a:r>
              <a:rPr lang="en-US" sz="1400" dirty="0"/>
              <a:t>a </a:t>
            </a:r>
            <a:r>
              <a:rPr lang="en-US" sz="1400" b="1" i="1" dirty="0" smtClean="0"/>
              <a:t>minimal to moderate</a:t>
            </a:r>
            <a:r>
              <a:rPr lang="en-US" sz="1400" b="1" dirty="0" smtClean="0"/>
              <a:t> </a:t>
            </a:r>
            <a:r>
              <a:rPr lang="en-US" sz="1400" dirty="0"/>
              <a:t>rate of understanding </a:t>
            </a:r>
          </a:p>
          <a:p>
            <a:pPr marL="285750" indent="-285750" algn="l">
              <a:buFont typeface="Wingdings" panose="05000000000000000000" pitchFamily="2" charset="2"/>
              <a:buChar char="Ø"/>
            </a:pPr>
            <a:r>
              <a:rPr lang="en-US" sz="1400" dirty="0" smtClean="0"/>
              <a:t>18% indicated </a:t>
            </a:r>
            <a:r>
              <a:rPr lang="en-US" sz="1400" dirty="0"/>
              <a:t>a </a:t>
            </a:r>
            <a:r>
              <a:rPr lang="en-US" sz="1400" b="1" i="1" dirty="0" smtClean="0"/>
              <a:t>minimal</a:t>
            </a:r>
            <a:r>
              <a:rPr lang="en-US" sz="1400" dirty="0" smtClean="0"/>
              <a:t> rate </a:t>
            </a:r>
            <a:r>
              <a:rPr lang="en-US" sz="1400" dirty="0"/>
              <a:t>of </a:t>
            </a:r>
            <a:r>
              <a:rPr lang="en-US" sz="1400" dirty="0" smtClean="0"/>
              <a:t>understanding</a:t>
            </a:r>
          </a:p>
          <a:p>
            <a:pPr marL="285750" indent="-285750" algn="l">
              <a:buFont typeface="Wingdings" panose="05000000000000000000" pitchFamily="2" charset="2"/>
              <a:buChar char="Ø"/>
            </a:pPr>
            <a:r>
              <a:rPr lang="en-US" sz="1400" dirty="0" smtClean="0"/>
              <a:t>23% </a:t>
            </a:r>
            <a:r>
              <a:rPr lang="en-US" sz="1400" dirty="0"/>
              <a:t>indicated </a:t>
            </a:r>
            <a:r>
              <a:rPr lang="en-US" sz="1400" b="1" i="1" dirty="0" smtClean="0"/>
              <a:t>no</a:t>
            </a:r>
            <a:r>
              <a:rPr lang="en-US" sz="1400" dirty="0" smtClean="0"/>
              <a:t> rate </a:t>
            </a:r>
            <a:r>
              <a:rPr lang="en-US" sz="1400" dirty="0"/>
              <a:t>of </a:t>
            </a:r>
            <a:r>
              <a:rPr lang="en-US" sz="1400" dirty="0" smtClean="0"/>
              <a:t>understanding</a:t>
            </a:r>
          </a:p>
          <a:p>
            <a:pPr marL="285750" indent="-285750" algn="l">
              <a:buFont typeface="Wingdings" panose="05000000000000000000" pitchFamily="2" charset="2"/>
              <a:buChar char="Ø"/>
            </a:pPr>
            <a:r>
              <a:rPr lang="en-US" sz="1400" dirty="0" smtClean="0"/>
              <a:t>5% </a:t>
            </a:r>
            <a:r>
              <a:rPr lang="en-US" sz="1400" dirty="0"/>
              <a:t>of students </a:t>
            </a:r>
            <a:r>
              <a:rPr lang="en-US" sz="1400" dirty="0" smtClean="0"/>
              <a:t>declined to answer</a:t>
            </a:r>
            <a:endParaRPr lang="en-US" sz="1400" dirty="0"/>
          </a:p>
          <a:p>
            <a:pPr marL="285750" indent="-285750" algn="l">
              <a:buFont typeface="Wingdings" panose="05000000000000000000" pitchFamily="2" charset="2"/>
              <a:buChar char="Ø"/>
            </a:pPr>
            <a:endParaRPr lang="en-US" sz="1600" dirty="0"/>
          </a:p>
        </p:txBody>
      </p:sp>
      <p:sp>
        <p:nvSpPr>
          <p:cNvPr id="19" name="Rounded Rectangle 18"/>
          <p:cNvSpPr/>
          <p:nvPr/>
        </p:nvSpPr>
        <p:spPr>
          <a:xfrm>
            <a:off x="1143000" y="1142290"/>
            <a:ext cx="6858000" cy="13723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610310"/>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Rate of Understanding</a:t>
            </a:r>
          </a:p>
          <a:p>
            <a:r>
              <a:rPr lang="en-US" sz="4000" dirty="0" smtClean="0">
                <a:solidFill>
                  <a:schemeClr val="bg1"/>
                </a:solidFill>
              </a:rPr>
              <a:t>Analysis Results</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2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447800" y="2514600"/>
            <a:ext cx="6574809" cy="3124200"/>
          </a:xfrm>
        </p:spPr>
        <p:txBody>
          <a:bodyPr>
            <a:noAutofit/>
          </a:bodyPr>
          <a:lstStyle/>
          <a:p>
            <a:pPr algn="l"/>
            <a:r>
              <a:rPr lang="en-US" sz="1400" dirty="0"/>
              <a:t>Determined by </a:t>
            </a:r>
            <a:r>
              <a:rPr lang="en-US" sz="1400" dirty="0" smtClean="0"/>
              <a:t>adding </a:t>
            </a:r>
            <a:r>
              <a:rPr lang="en-US" sz="1400" dirty="0"/>
              <a:t>the students’ preference for and choice of digital over printed textbooks and the perceived usefulness of the single-page display </a:t>
            </a:r>
            <a:r>
              <a:rPr lang="en-US" sz="1400" dirty="0" smtClean="0"/>
              <a:t>feature</a:t>
            </a:r>
          </a:p>
          <a:p>
            <a:pPr marL="285750" indent="-285750" algn="l">
              <a:buFont typeface="Wingdings" panose="05000000000000000000" pitchFamily="2" charset="2"/>
              <a:buChar char="Ø"/>
            </a:pPr>
            <a:r>
              <a:rPr lang="en-US" sz="1400" dirty="0" smtClean="0"/>
              <a:t>5% </a:t>
            </a:r>
            <a:r>
              <a:rPr lang="en-US" sz="1400" dirty="0"/>
              <a:t>of students indicated a </a:t>
            </a:r>
            <a:r>
              <a:rPr lang="en-US" sz="1400" b="1" i="1" dirty="0"/>
              <a:t>maximum</a:t>
            </a:r>
            <a:r>
              <a:rPr lang="en-US" sz="1400" dirty="0"/>
              <a:t> </a:t>
            </a:r>
            <a:r>
              <a:rPr lang="en-US" sz="1400" dirty="0" smtClean="0"/>
              <a:t> preference</a:t>
            </a:r>
            <a:endParaRPr lang="en-US" sz="1400" dirty="0"/>
          </a:p>
          <a:p>
            <a:pPr marL="285750" indent="-285750" algn="l">
              <a:buFont typeface="Wingdings" panose="05000000000000000000" pitchFamily="2" charset="2"/>
              <a:buChar char="Ø"/>
            </a:pPr>
            <a:r>
              <a:rPr lang="en-US" sz="1400" dirty="0" smtClean="0"/>
              <a:t>3% </a:t>
            </a:r>
            <a:r>
              <a:rPr lang="en-US" sz="1400" dirty="0"/>
              <a:t>indicated a </a:t>
            </a:r>
            <a:r>
              <a:rPr lang="en-US" sz="1400" b="1" i="1" dirty="0"/>
              <a:t>frequent</a:t>
            </a:r>
            <a:r>
              <a:rPr lang="en-US" sz="1400" dirty="0"/>
              <a:t> </a:t>
            </a:r>
            <a:r>
              <a:rPr lang="en-US" sz="1400" dirty="0" smtClean="0"/>
              <a:t> </a:t>
            </a:r>
            <a:r>
              <a:rPr lang="en-US" sz="1400" b="1" i="1" dirty="0" smtClean="0"/>
              <a:t>to maximum </a:t>
            </a:r>
            <a:r>
              <a:rPr lang="en-US" sz="1400" dirty="0"/>
              <a:t>preference </a:t>
            </a:r>
            <a:endParaRPr lang="en-US" sz="1400" dirty="0" smtClean="0"/>
          </a:p>
          <a:p>
            <a:pPr marL="285750" indent="-285750" algn="l">
              <a:buFont typeface="Wingdings" panose="05000000000000000000" pitchFamily="2" charset="2"/>
              <a:buChar char="Ø"/>
            </a:pPr>
            <a:r>
              <a:rPr lang="en-US" sz="1400" dirty="0" smtClean="0"/>
              <a:t>5% </a:t>
            </a:r>
            <a:r>
              <a:rPr lang="en-US" sz="1400" dirty="0"/>
              <a:t>indicated a </a:t>
            </a:r>
            <a:r>
              <a:rPr lang="en-US" sz="1400" b="1" i="1" dirty="0"/>
              <a:t>frequent</a:t>
            </a:r>
            <a:r>
              <a:rPr lang="en-US" sz="1400" dirty="0"/>
              <a:t>  </a:t>
            </a:r>
            <a:r>
              <a:rPr lang="en-US" sz="1400" dirty="0" smtClean="0"/>
              <a:t>preference </a:t>
            </a:r>
          </a:p>
          <a:p>
            <a:pPr marL="285750" indent="-285750" algn="l">
              <a:buFont typeface="Wingdings" panose="05000000000000000000" pitchFamily="2" charset="2"/>
              <a:buChar char="Ø"/>
            </a:pPr>
            <a:r>
              <a:rPr lang="en-US" sz="1400" dirty="0" smtClean="0"/>
              <a:t>8% </a:t>
            </a:r>
            <a:r>
              <a:rPr lang="en-US" sz="1400" dirty="0"/>
              <a:t>indicated a </a:t>
            </a:r>
            <a:r>
              <a:rPr lang="en-US" sz="1400" b="1" i="1" dirty="0"/>
              <a:t>moderate</a:t>
            </a:r>
            <a:r>
              <a:rPr lang="en-US" sz="1400" b="1" dirty="0"/>
              <a:t> </a:t>
            </a:r>
            <a:r>
              <a:rPr lang="en-US" sz="1400" b="1" i="1" dirty="0"/>
              <a:t>to frequent </a:t>
            </a:r>
            <a:r>
              <a:rPr lang="en-US" sz="1400" dirty="0"/>
              <a:t>preference</a:t>
            </a:r>
          </a:p>
          <a:p>
            <a:pPr marL="285750" indent="-285750" algn="l">
              <a:buFont typeface="Wingdings" panose="05000000000000000000" pitchFamily="2" charset="2"/>
              <a:buChar char="Ø"/>
            </a:pPr>
            <a:r>
              <a:rPr lang="en-US" sz="1400" dirty="0"/>
              <a:t>15% indicated a </a:t>
            </a:r>
            <a:r>
              <a:rPr lang="en-US" sz="1400" b="1" i="1" dirty="0"/>
              <a:t>moderate</a:t>
            </a:r>
            <a:r>
              <a:rPr lang="en-US" sz="1400" dirty="0"/>
              <a:t> </a:t>
            </a:r>
            <a:r>
              <a:rPr lang="en-US" sz="1400" dirty="0" smtClean="0"/>
              <a:t>preference</a:t>
            </a:r>
            <a:endParaRPr lang="en-US" sz="1400" dirty="0"/>
          </a:p>
          <a:p>
            <a:pPr marL="285750" indent="-285750" algn="l">
              <a:buFont typeface="Wingdings" panose="05000000000000000000" pitchFamily="2" charset="2"/>
              <a:buChar char="Ø"/>
            </a:pPr>
            <a:r>
              <a:rPr lang="en-US" sz="1400" dirty="0" smtClean="0"/>
              <a:t>5% </a:t>
            </a:r>
            <a:r>
              <a:rPr lang="en-US" sz="1400" dirty="0"/>
              <a:t>indicated a </a:t>
            </a:r>
            <a:r>
              <a:rPr lang="en-US" sz="1400" b="1" i="1" dirty="0"/>
              <a:t>minimal to moderate</a:t>
            </a:r>
            <a:r>
              <a:rPr lang="en-US" sz="1400" b="1" dirty="0"/>
              <a:t> </a:t>
            </a:r>
            <a:r>
              <a:rPr lang="en-US" sz="1400" dirty="0"/>
              <a:t>preference </a:t>
            </a:r>
            <a:endParaRPr lang="en-US" sz="1400" dirty="0" smtClean="0"/>
          </a:p>
          <a:p>
            <a:pPr marL="285750" indent="-285750" algn="l">
              <a:buFont typeface="Wingdings" panose="05000000000000000000" pitchFamily="2" charset="2"/>
              <a:buChar char="Ø"/>
            </a:pPr>
            <a:r>
              <a:rPr lang="en-US" sz="1400" dirty="0" smtClean="0"/>
              <a:t>20% </a:t>
            </a:r>
            <a:r>
              <a:rPr lang="en-US" sz="1400" dirty="0"/>
              <a:t>indicated a </a:t>
            </a:r>
            <a:r>
              <a:rPr lang="en-US" sz="1400" b="1" i="1" dirty="0"/>
              <a:t>minimal</a:t>
            </a:r>
            <a:r>
              <a:rPr lang="en-US" sz="1400" dirty="0"/>
              <a:t> preference </a:t>
            </a:r>
            <a:endParaRPr lang="en-US" sz="1400" dirty="0" smtClean="0"/>
          </a:p>
          <a:p>
            <a:pPr marL="285750" indent="-285750" algn="l">
              <a:buFont typeface="Wingdings" panose="05000000000000000000" pitchFamily="2" charset="2"/>
              <a:buChar char="Ø"/>
            </a:pPr>
            <a:r>
              <a:rPr lang="en-US" sz="1400" dirty="0" smtClean="0"/>
              <a:t>19% </a:t>
            </a:r>
            <a:r>
              <a:rPr lang="en-US" sz="1400" dirty="0"/>
              <a:t>indicated </a:t>
            </a:r>
            <a:r>
              <a:rPr lang="en-US" sz="1400" b="1" i="1" dirty="0"/>
              <a:t>no</a:t>
            </a:r>
            <a:r>
              <a:rPr lang="en-US" sz="1400" dirty="0"/>
              <a:t> </a:t>
            </a:r>
            <a:r>
              <a:rPr lang="en-US" sz="1400" dirty="0" smtClean="0"/>
              <a:t>preference</a:t>
            </a:r>
            <a:endParaRPr lang="en-US" sz="1400" dirty="0"/>
          </a:p>
          <a:p>
            <a:pPr marL="285750" indent="-285750" algn="l">
              <a:buFont typeface="Wingdings" panose="05000000000000000000" pitchFamily="2" charset="2"/>
              <a:buChar char="Ø"/>
            </a:pPr>
            <a:r>
              <a:rPr lang="en-US" sz="1400" dirty="0" smtClean="0"/>
              <a:t>2% </a:t>
            </a:r>
            <a:r>
              <a:rPr lang="en-US" sz="1400" dirty="0"/>
              <a:t>of students declined to </a:t>
            </a:r>
            <a:r>
              <a:rPr lang="en-US" sz="1400" dirty="0" smtClean="0"/>
              <a:t>answer</a:t>
            </a:r>
          </a:p>
          <a:p>
            <a:pPr marL="285750" indent="-285750" algn="l">
              <a:buFont typeface="Wingdings" panose="05000000000000000000" pitchFamily="2" charset="2"/>
              <a:buChar char="Ø"/>
            </a:pPr>
            <a:r>
              <a:rPr lang="en-US" sz="1400" dirty="0"/>
              <a:t>18% responded to two or three of the </a:t>
            </a:r>
            <a:r>
              <a:rPr lang="en-US" sz="1400" dirty="0" smtClean="0"/>
              <a:t>questions, but not all questions</a:t>
            </a:r>
            <a:endParaRPr lang="en-US" sz="1400" dirty="0"/>
          </a:p>
        </p:txBody>
      </p:sp>
      <p:sp>
        <p:nvSpPr>
          <p:cNvPr id="19" name="Rounded Rectangle 18"/>
          <p:cNvSpPr/>
          <p:nvPr/>
        </p:nvSpPr>
        <p:spPr>
          <a:xfrm>
            <a:off x="1143000" y="1142290"/>
            <a:ext cx="6858000" cy="13723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610310"/>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Digital Textbook Preference</a:t>
            </a:r>
          </a:p>
          <a:p>
            <a:r>
              <a:rPr lang="en-US" sz="4000" dirty="0" smtClean="0">
                <a:solidFill>
                  <a:schemeClr val="bg1"/>
                </a:solidFill>
              </a:rPr>
              <a:t>Analysis Results</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71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143000" y="1142290"/>
            <a:ext cx="6858000" cy="12961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304800"/>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Correlation Table</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43001" y="2817674"/>
            <a:ext cx="7848599" cy="1892826"/>
          </a:xfrm>
          <a:prstGeom prst="rect">
            <a:avLst/>
          </a:prstGeom>
        </p:spPr>
        <p:txBody>
          <a:bodyPr wrap="square">
            <a:spAutoFit/>
          </a:bodyPr>
          <a:lstStyle/>
          <a:p>
            <a:r>
              <a:rPr lang="en-US" sz="1300" u="sng" dirty="0"/>
              <a:t>Correlations for Use of Features Score  </a:t>
            </a:r>
            <a:r>
              <a:rPr lang="en-US" sz="1300" dirty="0"/>
              <a:t>___________________________________________________________________________			</a:t>
            </a:r>
          </a:p>
          <a:p>
            <a:r>
              <a:rPr lang="en-US" sz="1300" dirty="0"/>
              <a:t>Measure		Age	</a:t>
            </a:r>
            <a:r>
              <a:rPr lang="en-US" sz="1300" dirty="0" smtClean="0"/>
              <a:t>Gender</a:t>
            </a:r>
            <a:r>
              <a:rPr lang="en-US" sz="1300" dirty="0"/>
              <a:t>	      Understanding 	Digital Preference	</a:t>
            </a:r>
          </a:p>
          <a:p>
            <a:r>
              <a:rPr lang="en-US" sz="1300" dirty="0"/>
              <a:t> </a:t>
            </a:r>
          </a:p>
          <a:p>
            <a:r>
              <a:rPr lang="en-US" sz="1300" dirty="0"/>
              <a:t>Use of Features	</a:t>
            </a:r>
            <a:r>
              <a:rPr lang="en-US" sz="1300" dirty="0" smtClean="0"/>
              <a:t>.02	.12</a:t>
            </a:r>
            <a:r>
              <a:rPr lang="en-US" sz="1300" dirty="0"/>
              <a:t>	</a:t>
            </a:r>
            <a:r>
              <a:rPr lang="en-US" sz="1300" dirty="0" smtClean="0"/>
              <a:t>      .</a:t>
            </a:r>
            <a:r>
              <a:rPr lang="en-US" sz="1300" dirty="0"/>
              <a:t>49*		</a:t>
            </a:r>
            <a:r>
              <a:rPr lang="en-US" sz="1300" dirty="0" smtClean="0"/>
              <a:t>.</a:t>
            </a:r>
            <a:r>
              <a:rPr lang="en-US" sz="1300" dirty="0"/>
              <a:t>62*</a:t>
            </a:r>
          </a:p>
          <a:p>
            <a:r>
              <a:rPr lang="en-US" sz="1300" u="sng" dirty="0"/>
              <a:t>___________________________________________________________________________</a:t>
            </a:r>
            <a:endParaRPr lang="en-US" sz="1300" dirty="0"/>
          </a:p>
          <a:p>
            <a:r>
              <a:rPr lang="en-US" sz="1300" dirty="0"/>
              <a:t>* </a:t>
            </a:r>
            <a:r>
              <a:rPr lang="en-US" sz="1300" u="sng" dirty="0"/>
              <a:t>p</a:t>
            </a:r>
            <a:r>
              <a:rPr lang="en-US" sz="1300" dirty="0"/>
              <a:t> &lt; .001  </a:t>
            </a:r>
          </a:p>
          <a:p>
            <a:r>
              <a:rPr lang="en-US" sz="1300" dirty="0"/>
              <a:t>Note: Gender = female coded as 1 and male coded as 0</a:t>
            </a:r>
          </a:p>
        </p:txBody>
      </p:sp>
    </p:spTree>
    <p:extLst>
      <p:ext uri="{BB962C8B-B14F-4D97-AF65-F5344CB8AC3E}">
        <p14:creationId xmlns:p14="http://schemas.microsoft.com/office/powerpoint/2010/main" val="15066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524000" y="2590800"/>
            <a:ext cx="6019799" cy="3124200"/>
          </a:xfrm>
        </p:spPr>
        <p:txBody>
          <a:bodyPr>
            <a:noAutofit/>
          </a:bodyPr>
          <a:lstStyle/>
          <a:p>
            <a:pPr marL="285750" indent="-285750" algn="l">
              <a:buFont typeface="Wingdings" panose="05000000000000000000" pitchFamily="2" charset="2"/>
              <a:buChar char="Ø"/>
            </a:pPr>
            <a:r>
              <a:rPr lang="en-US" sz="1600" dirty="0"/>
              <a:t>Is there a correlation between the level of use of the specified digital textbook features (Use of Features Score) and the age of the student? </a:t>
            </a:r>
            <a:endParaRPr lang="en-US" sz="1600" dirty="0" smtClean="0"/>
          </a:p>
          <a:p>
            <a:pPr marL="285750" indent="-285750" algn="l">
              <a:buFont typeface="Wingdings" panose="05000000000000000000" pitchFamily="2" charset="2"/>
              <a:buChar char="Ø"/>
            </a:pPr>
            <a:endParaRPr lang="en-US" sz="1600" dirty="0"/>
          </a:p>
          <a:p>
            <a:pPr marL="285750" indent="-285750" algn="l">
              <a:buFont typeface="Wingdings" panose="05000000000000000000" pitchFamily="2" charset="2"/>
              <a:buChar char="Ø"/>
            </a:pPr>
            <a:r>
              <a:rPr lang="en-US" sz="1600" dirty="0" smtClean="0"/>
              <a:t>Pearson’s </a:t>
            </a:r>
            <a:r>
              <a:rPr lang="en-US" sz="1600" dirty="0"/>
              <a:t>Correlation coefficient for age is </a:t>
            </a:r>
            <a:r>
              <a:rPr lang="en-US" sz="1600" i="1" dirty="0"/>
              <a:t>r</a:t>
            </a:r>
            <a:r>
              <a:rPr lang="en-US" sz="1600" dirty="0"/>
              <a:t> = 0.02 and </a:t>
            </a:r>
            <a:r>
              <a:rPr lang="en-US" sz="1600" dirty="0" smtClean="0"/>
              <a:t>             </a:t>
            </a:r>
            <a:r>
              <a:rPr lang="en-US" sz="1600" i="1" dirty="0" smtClean="0"/>
              <a:t>p</a:t>
            </a:r>
            <a:r>
              <a:rPr lang="en-US" sz="1600" dirty="0" smtClean="0"/>
              <a:t> </a:t>
            </a:r>
            <a:r>
              <a:rPr lang="en-US" sz="1600" dirty="0"/>
              <a:t>= </a:t>
            </a:r>
            <a:r>
              <a:rPr lang="en-US" sz="1600" dirty="0" smtClean="0"/>
              <a:t>0.806</a:t>
            </a:r>
          </a:p>
          <a:p>
            <a:pPr marL="285750" indent="-285750" algn="l">
              <a:buFont typeface="Wingdings" panose="05000000000000000000" pitchFamily="2" charset="2"/>
              <a:buChar char="Ø"/>
            </a:pPr>
            <a:r>
              <a:rPr lang="en-US" sz="1600" dirty="0"/>
              <a:t>Indicating that there is no relationship between </a:t>
            </a:r>
            <a:r>
              <a:rPr lang="en-US" sz="1600" dirty="0" smtClean="0"/>
              <a:t>age and </a:t>
            </a:r>
            <a:r>
              <a:rPr lang="en-US" sz="1600" dirty="0"/>
              <a:t>the Use of Features Score</a:t>
            </a:r>
          </a:p>
          <a:p>
            <a:pPr marL="285750" indent="-285750" algn="l">
              <a:buFont typeface="Wingdings" panose="05000000000000000000" pitchFamily="2" charset="2"/>
              <a:buChar char="Ø"/>
            </a:pPr>
            <a:r>
              <a:rPr lang="en-US" sz="1600" dirty="0"/>
              <a:t>The null hypothesis is upheld</a:t>
            </a:r>
          </a:p>
          <a:p>
            <a:pPr marL="285750" indent="-285750" algn="l">
              <a:buFont typeface="Wingdings" panose="05000000000000000000" pitchFamily="2" charset="2"/>
              <a:buChar char="Ø"/>
            </a:pPr>
            <a:endParaRPr lang="en-US" sz="1600" dirty="0" smtClean="0"/>
          </a:p>
          <a:p>
            <a:pPr marL="285750" indent="-285750" algn="l">
              <a:buFont typeface="Wingdings" panose="05000000000000000000" pitchFamily="2" charset="2"/>
              <a:buChar char="Ø"/>
            </a:pPr>
            <a:endParaRPr lang="en-US" sz="1600" dirty="0" smtClean="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RQ1: Age &amp; Use of Features</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29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524000" y="2590800"/>
            <a:ext cx="6019800" cy="3124200"/>
          </a:xfrm>
        </p:spPr>
        <p:txBody>
          <a:bodyPr>
            <a:noAutofit/>
          </a:bodyPr>
          <a:lstStyle/>
          <a:p>
            <a:pPr marL="285750" indent="-285750" algn="l">
              <a:buFont typeface="Wingdings" panose="05000000000000000000" pitchFamily="2" charset="2"/>
              <a:buChar char="Ø"/>
            </a:pPr>
            <a:r>
              <a:rPr lang="en-US" sz="1600" dirty="0"/>
              <a:t>Is there a correlation between the Use of Features Score and the dummy-coded (with female coded as 1 and male coded as zero) gender of the student? </a:t>
            </a:r>
            <a:endParaRPr lang="en-US" sz="1600" dirty="0" smtClean="0"/>
          </a:p>
          <a:p>
            <a:pPr marL="285750" indent="-285750" algn="l">
              <a:buFont typeface="Wingdings" panose="05000000000000000000" pitchFamily="2" charset="2"/>
              <a:buChar char="Ø"/>
            </a:pPr>
            <a:endParaRPr lang="en-US" sz="1600" dirty="0" smtClean="0"/>
          </a:p>
          <a:p>
            <a:pPr marL="285750" indent="-285750" algn="l">
              <a:buFont typeface="Wingdings" panose="05000000000000000000" pitchFamily="2" charset="2"/>
              <a:buChar char="Ø"/>
            </a:pPr>
            <a:r>
              <a:rPr lang="en-US" sz="1600" dirty="0"/>
              <a:t>Pearson’s Correlation coefficient for gender is </a:t>
            </a:r>
            <a:r>
              <a:rPr lang="en-US" sz="1600" i="1" dirty="0"/>
              <a:t>r</a:t>
            </a:r>
            <a:r>
              <a:rPr lang="en-US" sz="1600" dirty="0"/>
              <a:t> = 0.12 and  </a:t>
            </a:r>
            <a:r>
              <a:rPr lang="en-US" sz="1600" dirty="0" smtClean="0"/>
              <a:t>       </a:t>
            </a:r>
            <a:r>
              <a:rPr lang="en-US" sz="1600" i="1" dirty="0" smtClean="0"/>
              <a:t>p</a:t>
            </a:r>
            <a:r>
              <a:rPr lang="en-US" sz="1600" dirty="0" smtClean="0"/>
              <a:t> </a:t>
            </a:r>
            <a:r>
              <a:rPr lang="en-US" sz="1600" dirty="0"/>
              <a:t>= </a:t>
            </a:r>
            <a:r>
              <a:rPr lang="en-US" sz="1600" dirty="0" smtClean="0"/>
              <a:t>0.209</a:t>
            </a:r>
          </a:p>
          <a:p>
            <a:pPr marL="285750" indent="-285750" algn="l">
              <a:buFont typeface="Wingdings" panose="05000000000000000000" pitchFamily="2" charset="2"/>
              <a:buChar char="Ø"/>
            </a:pPr>
            <a:r>
              <a:rPr lang="en-US" sz="1600" dirty="0" smtClean="0"/>
              <a:t>Indicating that </a:t>
            </a:r>
            <a:r>
              <a:rPr lang="en-US" sz="1600" dirty="0"/>
              <a:t>there </a:t>
            </a:r>
            <a:r>
              <a:rPr lang="en-US" sz="1600" dirty="0" smtClean="0"/>
              <a:t>is </a:t>
            </a:r>
            <a:r>
              <a:rPr lang="en-US" sz="1600" dirty="0"/>
              <a:t>no </a:t>
            </a:r>
            <a:r>
              <a:rPr lang="en-US" sz="1600" dirty="0" smtClean="0"/>
              <a:t>relationship between gender and the Use of Features Score</a:t>
            </a:r>
          </a:p>
          <a:p>
            <a:pPr marL="285750" indent="-285750" algn="l">
              <a:buFont typeface="Wingdings" panose="05000000000000000000" pitchFamily="2" charset="2"/>
              <a:buChar char="Ø"/>
            </a:pPr>
            <a:r>
              <a:rPr lang="en-US" sz="1600" dirty="0" smtClean="0"/>
              <a:t>The null hypothesis is upheld</a:t>
            </a:r>
          </a:p>
        </p:txBody>
      </p:sp>
      <p:sp>
        <p:nvSpPr>
          <p:cNvPr id="19" name="Rounded Rectangle 18"/>
          <p:cNvSpPr/>
          <p:nvPr/>
        </p:nvSpPr>
        <p:spPr>
          <a:xfrm>
            <a:off x="1066800" y="1142290"/>
            <a:ext cx="7064991"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914400" y="228245"/>
            <a:ext cx="7293591"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RQ2: Gender &amp; Use of Features</a:t>
            </a:r>
            <a:endParaRPr lang="en-US" sz="4000" dirty="0">
              <a:solidFill>
                <a:schemeClr val="bg1"/>
              </a:solidFill>
            </a:endParaRP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83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524000" y="2667000"/>
            <a:ext cx="6019800" cy="3124200"/>
          </a:xfrm>
        </p:spPr>
        <p:txBody>
          <a:bodyPr>
            <a:noAutofit/>
          </a:bodyPr>
          <a:lstStyle/>
          <a:p>
            <a:pPr marL="285750" indent="-285750" algn="l">
              <a:buFont typeface="Wingdings" panose="05000000000000000000" pitchFamily="2" charset="2"/>
              <a:buChar char="Ø"/>
            </a:pPr>
            <a:r>
              <a:rPr lang="en-US" sz="1600" dirty="0"/>
              <a:t>Is there a correlation between the Use of Features Score and the students’ rating of their ability to better understand what they are reading (Rate of Understanding Score)? </a:t>
            </a:r>
          </a:p>
          <a:p>
            <a:pPr marL="285750" indent="-285750" algn="l">
              <a:buFont typeface="Wingdings" panose="05000000000000000000" pitchFamily="2" charset="2"/>
              <a:buChar char="Ø"/>
            </a:pPr>
            <a:endParaRPr lang="en-US" sz="1600" dirty="0"/>
          </a:p>
          <a:p>
            <a:pPr marL="285750" indent="-285750" algn="l">
              <a:buFont typeface="Wingdings" panose="05000000000000000000" pitchFamily="2" charset="2"/>
              <a:buChar char="Ø"/>
            </a:pPr>
            <a:r>
              <a:rPr lang="en-US" sz="1600" dirty="0"/>
              <a:t>Pearson’s Correlation coefficient for the Rate of Understanding is </a:t>
            </a:r>
            <a:r>
              <a:rPr lang="en-US" sz="1600" i="1" dirty="0"/>
              <a:t>r</a:t>
            </a:r>
            <a:r>
              <a:rPr lang="en-US" sz="1600" dirty="0"/>
              <a:t> = 0.49 and </a:t>
            </a:r>
            <a:r>
              <a:rPr lang="en-US" sz="1600" i="1" dirty="0"/>
              <a:t>p</a:t>
            </a:r>
            <a:r>
              <a:rPr lang="en-US" sz="1600" dirty="0"/>
              <a:t> =&lt; 0.001</a:t>
            </a:r>
          </a:p>
          <a:p>
            <a:pPr marL="285750" indent="-285750" algn="l">
              <a:buFont typeface="Wingdings" panose="05000000000000000000" pitchFamily="2" charset="2"/>
              <a:buChar char="Ø"/>
            </a:pPr>
            <a:r>
              <a:rPr lang="en-US" sz="1600" dirty="0"/>
              <a:t>Indicating that there is a </a:t>
            </a:r>
            <a:r>
              <a:rPr lang="en-US" sz="1600" dirty="0" smtClean="0"/>
              <a:t>significant relationship </a:t>
            </a:r>
            <a:r>
              <a:rPr lang="en-US" sz="1600" dirty="0"/>
              <a:t>between the Use of Features Score and the Rate of Understanding Score</a:t>
            </a:r>
          </a:p>
          <a:p>
            <a:pPr marL="285750" indent="-285750" algn="l">
              <a:buFont typeface="Wingdings" panose="05000000000000000000" pitchFamily="2" charset="2"/>
              <a:buChar char="Ø"/>
            </a:pPr>
            <a:r>
              <a:rPr lang="en-US" sz="1600" dirty="0"/>
              <a:t>The hypothesis is retained</a:t>
            </a:r>
          </a:p>
        </p:txBody>
      </p:sp>
      <p:sp>
        <p:nvSpPr>
          <p:cNvPr id="19" name="Rounded Rectangle 18"/>
          <p:cNvSpPr/>
          <p:nvPr/>
        </p:nvSpPr>
        <p:spPr>
          <a:xfrm>
            <a:off x="1066800" y="1142290"/>
            <a:ext cx="7064991" cy="13723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914400" y="610310"/>
            <a:ext cx="7293591"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rPr>
              <a:t>RQ3: Use of Features and </a:t>
            </a:r>
          </a:p>
          <a:p>
            <a:r>
              <a:rPr lang="en-US" sz="4000" dirty="0">
                <a:solidFill>
                  <a:schemeClr val="bg1"/>
                </a:solidFill>
              </a:rPr>
              <a:t>Rate of Understanding</a:t>
            </a: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62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524000" y="2667000"/>
            <a:ext cx="6019800" cy="3124200"/>
          </a:xfrm>
        </p:spPr>
        <p:txBody>
          <a:bodyPr>
            <a:noAutofit/>
          </a:bodyPr>
          <a:lstStyle/>
          <a:p>
            <a:pPr marL="285750" indent="-285750" algn="l">
              <a:buFont typeface="Wingdings" panose="05000000000000000000" pitchFamily="2" charset="2"/>
              <a:buChar char="Ø"/>
            </a:pPr>
            <a:r>
              <a:rPr lang="en-US" sz="1600" dirty="0"/>
              <a:t>Is there a correlation between the Use of Features Score and students’ preference for using digital textbooks (Digital Textbook Preference Score)?</a:t>
            </a:r>
          </a:p>
          <a:p>
            <a:pPr marL="285750" indent="-285750" algn="l">
              <a:buFont typeface="Wingdings" panose="05000000000000000000" pitchFamily="2" charset="2"/>
              <a:buChar char="Ø"/>
            </a:pPr>
            <a:endParaRPr lang="en-US" sz="1600" dirty="0"/>
          </a:p>
          <a:p>
            <a:pPr marL="285750" indent="-285750" algn="l">
              <a:buFont typeface="Wingdings" panose="05000000000000000000" pitchFamily="2" charset="2"/>
              <a:buChar char="Ø"/>
            </a:pPr>
            <a:r>
              <a:rPr lang="en-US" sz="1600" dirty="0"/>
              <a:t>Pearson’s Correlation coefficient for the Digital Textbook Preference is coefficient is </a:t>
            </a:r>
            <a:r>
              <a:rPr lang="en-US" sz="1600" i="1" dirty="0"/>
              <a:t>r</a:t>
            </a:r>
            <a:r>
              <a:rPr lang="en-US" sz="1600" dirty="0"/>
              <a:t> = 0.62 and </a:t>
            </a:r>
            <a:r>
              <a:rPr lang="en-US" sz="1600" i="1" dirty="0"/>
              <a:t>p</a:t>
            </a:r>
            <a:r>
              <a:rPr lang="en-US" sz="1600" dirty="0"/>
              <a:t> =&lt; 0.001</a:t>
            </a:r>
          </a:p>
          <a:p>
            <a:pPr marL="285750" indent="-285750" algn="l">
              <a:buFont typeface="Wingdings" panose="05000000000000000000" pitchFamily="2" charset="2"/>
              <a:buChar char="Ø"/>
            </a:pPr>
            <a:r>
              <a:rPr lang="en-US" sz="1600" dirty="0"/>
              <a:t>Indicating that there is a </a:t>
            </a:r>
            <a:r>
              <a:rPr lang="en-US" sz="1600" dirty="0" smtClean="0"/>
              <a:t>significant </a:t>
            </a:r>
            <a:r>
              <a:rPr lang="en-US" sz="1600" dirty="0"/>
              <a:t>relationship between the Use of Features Score and the Digital Textbook Preference Score</a:t>
            </a:r>
          </a:p>
          <a:p>
            <a:pPr marL="285750" indent="-285750" algn="l">
              <a:buFont typeface="Wingdings" panose="05000000000000000000" pitchFamily="2" charset="2"/>
              <a:buChar char="Ø"/>
            </a:pPr>
            <a:r>
              <a:rPr lang="en-US" sz="1600" dirty="0"/>
              <a:t>The hypothesis is retained</a:t>
            </a:r>
          </a:p>
        </p:txBody>
      </p:sp>
      <p:sp>
        <p:nvSpPr>
          <p:cNvPr id="19" name="Rounded Rectangle 18"/>
          <p:cNvSpPr/>
          <p:nvPr/>
        </p:nvSpPr>
        <p:spPr>
          <a:xfrm>
            <a:off x="1066800" y="1066800"/>
            <a:ext cx="7064991" cy="14478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914400" y="610310"/>
            <a:ext cx="7293591"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rPr>
              <a:t>RQ4: Use of Features and </a:t>
            </a:r>
          </a:p>
          <a:p>
            <a:r>
              <a:rPr lang="en-US" sz="4000" dirty="0">
                <a:solidFill>
                  <a:schemeClr val="bg1"/>
                </a:solidFill>
              </a:rPr>
              <a:t>Digital Textbook Preference</a:t>
            </a:r>
          </a:p>
        </p:txBody>
      </p:sp>
      <p:pic>
        <p:nvPicPr>
          <p:cNvPr id="2050" name="Picture 2" descr="C:\Users\Lori\Desktop\Mar 2016\Lori Argosy files Dec 2015\Dissertation goodies- 5.24.15\D9006 section\Images for PPT\Ch-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666" y="5746845"/>
            <a:ext cx="1750534" cy="111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47" y="5562600"/>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1" y="5748337"/>
            <a:ext cx="17494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ori\Desktop\Mar 2016\Lori Argosy files Dec 2015\Dissertation goodies- 5.24.15\D9006 section\Images for PPT\digital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6" y="5745350"/>
            <a:ext cx="166687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966" y="5748337"/>
            <a:ext cx="16637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62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6500" y="1066090"/>
            <a:ext cx="6705600" cy="17533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914400"/>
            <a:ext cx="6400799" cy="1828090"/>
          </a:xfrm>
        </p:spPr>
        <p:txBody>
          <a:bodyPr>
            <a:noAutofit/>
          </a:bodyPr>
          <a:lstStyle/>
          <a:p>
            <a:r>
              <a:rPr lang="en-US" sz="4400" dirty="0" smtClean="0">
                <a:solidFill>
                  <a:schemeClr val="bg1"/>
                </a:solidFill>
              </a:rPr>
              <a:t>Chapter Five</a:t>
            </a:r>
            <a:br>
              <a:rPr lang="en-US" sz="4400" dirty="0" smtClean="0">
                <a:solidFill>
                  <a:schemeClr val="bg1"/>
                </a:solidFill>
              </a:rPr>
            </a:br>
            <a:r>
              <a:rPr lang="en-US" sz="2800" dirty="0" smtClean="0">
                <a:solidFill>
                  <a:schemeClr val="bg1"/>
                </a:solidFill>
              </a:rPr>
              <a:t>Discussion, Conclusions</a:t>
            </a:r>
            <a:br>
              <a:rPr lang="en-US" sz="2800" dirty="0" smtClean="0">
                <a:solidFill>
                  <a:schemeClr val="bg1"/>
                </a:solidFill>
              </a:rPr>
            </a:br>
            <a:r>
              <a:rPr lang="en-US" sz="2800" dirty="0" smtClean="0">
                <a:solidFill>
                  <a:schemeClr val="bg1"/>
                </a:solidFill>
              </a:rPr>
              <a:t>Recommendations</a:t>
            </a:r>
            <a:endParaRPr lang="en-US" sz="2800" dirty="0">
              <a:solidFill>
                <a:schemeClr val="bg1"/>
              </a:solidFill>
            </a:endParaRPr>
          </a:p>
        </p:txBody>
      </p:sp>
      <p:sp>
        <p:nvSpPr>
          <p:cNvPr id="5" name="Rectangle 4"/>
          <p:cNvSpPr/>
          <p:nvPr/>
        </p:nvSpPr>
        <p:spPr>
          <a:xfrm>
            <a:off x="-2540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Users\Lori\Desktop\Mar 2016\Lori Argosy files Dec 2015\Dissertation goodies- 5.24.15\D9006 section\Images for PPT\focal 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8372"/>
            <a:ext cx="5433419" cy="31190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67000" y="2748371"/>
            <a:ext cx="3733800" cy="31190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C:\Users\Lori\Desktop\Mar 2016\Lori Argosy files Dec 2015\Dissertation goodies- 5.24.15\D9006 section\Images for PPT\Ch-5-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688" y="2895600"/>
            <a:ext cx="3385641" cy="283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3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676400" y="2362200"/>
            <a:ext cx="5715000" cy="3124200"/>
          </a:xfrm>
        </p:spPr>
        <p:txBody>
          <a:bodyPr>
            <a:noAutofit/>
          </a:bodyPr>
          <a:lstStyle/>
          <a:p>
            <a:pPr marL="285750" indent="-285750" algn="l">
              <a:buFont typeface="Wingdings" panose="05000000000000000000" pitchFamily="2" charset="2"/>
              <a:buChar char="Ø"/>
            </a:pPr>
            <a:r>
              <a:rPr lang="en-US" sz="1600" dirty="0" smtClean="0"/>
              <a:t>Age and gender were not necessarily a factor in digital textbook search and highlight feature use (Use of Features Score)</a:t>
            </a:r>
          </a:p>
          <a:p>
            <a:pPr marL="285750" indent="-285750" algn="l">
              <a:buFont typeface="Wingdings" panose="05000000000000000000" pitchFamily="2" charset="2"/>
              <a:buChar char="Ø"/>
            </a:pPr>
            <a:r>
              <a:rPr lang="en-US" sz="1600" dirty="0" smtClean="0"/>
              <a:t>The students’ use of features (Use of Features Score) does </a:t>
            </a:r>
            <a:r>
              <a:rPr lang="en-US" sz="1600" dirty="0"/>
              <a:t>have a significant relationship with </a:t>
            </a:r>
            <a:r>
              <a:rPr lang="en-US" sz="1600" dirty="0" smtClean="0"/>
              <a:t>their perceived </a:t>
            </a:r>
            <a:r>
              <a:rPr lang="en-US" sz="1600" dirty="0"/>
              <a:t>level of comprehension and organization of </a:t>
            </a:r>
            <a:r>
              <a:rPr lang="en-US" sz="1600" dirty="0" smtClean="0"/>
              <a:t>information (Rate of Understanding Score)</a:t>
            </a:r>
          </a:p>
          <a:p>
            <a:pPr marL="285750" indent="-285750" algn="l">
              <a:buFont typeface="Wingdings" panose="05000000000000000000" pitchFamily="2" charset="2"/>
              <a:buChar char="Ø"/>
            </a:pPr>
            <a:r>
              <a:rPr lang="en-US" sz="1600" dirty="0"/>
              <a:t>The students’ use </a:t>
            </a:r>
            <a:r>
              <a:rPr lang="en-US" sz="1600" dirty="0" smtClean="0"/>
              <a:t>of features </a:t>
            </a:r>
            <a:r>
              <a:rPr lang="en-US" sz="1600" dirty="0"/>
              <a:t>(Use of Features Score) does have </a:t>
            </a:r>
            <a:r>
              <a:rPr lang="en-US" sz="1600" dirty="0" smtClean="0"/>
              <a:t>significant </a:t>
            </a:r>
            <a:r>
              <a:rPr lang="en-US" sz="1600" dirty="0"/>
              <a:t>relationship with </a:t>
            </a:r>
            <a:r>
              <a:rPr lang="en-US" sz="1600" dirty="0" smtClean="0"/>
              <a:t>their rate </a:t>
            </a:r>
            <a:r>
              <a:rPr lang="en-US" sz="1600" dirty="0"/>
              <a:t>of usefulness of the single page display along with their preference and choice of digital over printed textbooks (Digital Textbook Preference Score)</a:t>
            </a:r>
            <a:endParaRPr lang="en-US" sz="1600" dirty="0" smtClean="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Summary: Findings</a:t>
            </a:r>
            <a:endParaRPr lang="en-US" sz="4000" dirty="0">
              <a:solidFill>
                <a:schemeClr val="bg1"/>
              </a:solidFill>
            </a:endParaRPr>
          </a:p>
        </p:txBody>
      </p:sp>
      <p:sp>
        <p:nvSpPr>
          <p:cNvPr id="5" name="Rectangle 4"/>
          <p:cNvSpPr/>
          <p:nvPr/>
        </p:nvSpPr>
        <p:spPr>
          <a:xfrm>
            <a:off x="0" y="5551869"/>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Lori\Desktop\Mar 2016\Lori Argosy files Dec 2015\Dissertation goodies- 5.24.15\D9006 section\Images for PPT\Ch-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72" y="5743956"/>
            <a:ext cx="1295400" cy="1114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22"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2" y="5750630"/>
            <a:ext cx="1466850" cy="1098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5743956"/>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5746039"/>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4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ori\Desktop\Jan 2015\Lori Argosy files May 2015\Dissertation goodies- 5.24.15\D9006 section\Images for PPT\book with digital insides bl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1" y="5851142"/>
            <a:ext cx="1219199" cy="9870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219200" y="1067510"/>
            <a:ext cx="6705600" cy="175189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710"/>
            <a:ext cx="6400799" cy="1828090"/>
          </a:xfrm>
        </p:spPr>
        <p:txBody>
          <a:bodyPr>
            <a:noAutofit/>
          </a:bodyPr>
          <a:lstStyle/>
          <a:p>
            <a:r>
              <a:rPr lang="en-US" sz="4400" dirty="0" smtClean="0">
                <a:solidFill>
                  <a:schemeClr val="bg1"/>
                </a:solidFill>
              </a:rPr>
              <a:t>Chapter One</a:t>
            </a:r>
            <a:br>
              <a:rPr lang="en-US" sz="4400" dirty="0" smtClean="0">
                <a:solidFill>
                  <a:schemeClr val="bg1"/>
                </a:solidFill>
              </a:rPr>
            </a:br>
            <a:r>
              <a:rPr lang="en-US" sz="4400" dirty="0" smtClean="0">
                <a:solidFill>
                  <a:schemeClr val="bg1"/>
                </a:solidFill>
              </a:rPr>
              <a:t>The Need for the Study</a:t>
            </a:r>
            <a:endParaRPr lang="en-US" sz="4400" dirty="0">
              <a:solidFill>
                <a:schemeClr val="bg1"/>
              </a:solidFill>
            </a:endParaRPr>
          </a:p>
        </p:txBody>
      </p:sp>
      <p:sp>
        <p:nvSpPr>
          <p:cNvPr id="6" name="Subtitle 5"/>
          <p:cNvSpPr>
            <a:spLocks noGrp="1"/>
          </p:cNvSpPr>
          <p:nvPr>
            <p:ph type="subTitle" idx="1"/>
          </p:nvPr>
        </p:nvSpPr>
        <p:spPr>
          <a:xfrm>
            <a:off x="1447800" y="3200400"/>
            <a:ext cx="6248400" cy="2362200"/>
          </a:xfrm>
        </p:spPr>
        <p:txBody>
          <a:bodyPr>
            <a:normAutofit fontScale="85000" lnSpcReduction="10000"/>
          </a:bodyPr>
          <a:lstStyle/>
          <a:p>
            <a:pPr marL="342900" indent="-342900" algn="l">
              <a:buFont typeface="Wingdings" panose="05000000000000000000" pitchFamily="2" charset="2"/>
              <a:buChar char="Ø"/>
            </a:pPr>
            <a:r>
              <a:rPr lang="en-US" dirty="0" smtClean="0"/>
              <a:t>Digital textbooks are becoming common across all platforms- On-ground, Hybrid and Online</a:t>
            </a:r>
          </a:p>
          <a:p>
            <a:pPr marL="342900" indent="-342900" algn="l">
              <a:buFont typeface="Wingdings" panose="05000000000000000000" pitchFamily="2" charset="2"/>
              <a:buChar char="Ø"/>
            </a:pPr>
            <a:r>
              <a:rPr lang="en-US" dirty="0" smtClean="0"/>
              <a:t>Legal mandates – NIMAS, 2006</a:t>
            </a:r>
            <a:endParaRPr lang="en-US" dirty="0"/>
          </a:p>
          <a:p>
            <a:pPr marL="342900" indent="-342900" algn="l">
              <a:buFont typeface="Wingdings" panose="05000000000000000000" pitchFamily="2" charset="2"/>
              <a:buChar char="Ø"/>
            </a:pPr>
            <a:r>
              <a:rPr lang="en-US" dirty="0" smtClean="0"/>
              <a:t>Students value digital technology:</a:t>
            </a:r>
          </a:p>
          <a:p>
            <a:pPr marL="800100" lvl="1" indent="-342900" algn="l">
              <a:buFont typeface="Wingdings" panose="05000000000000000000" pitchFamily="2" charset="2"/>
              <a:buChar char="Ø"/>
            </a:pPr>
            <a:r>
              <a:rPr lang="en-US" dirty="0" smtClean="0"/>
              <a:t>Easy to use on multiple devices</a:t>
            </a:r>
          </a:p>
          <a:p>
            <a:pPr marL="800100" lvl="1" indent="-342900" algn="l">
              <a:buFont typeface="Wingdings" panose="05000000000000000000" pitchFamily="2" charset="2"/>
              <a:buChar char="Ø"/>
            </a:pPr>
            <a:r>
              <a:rPr lang="en-US" dirty="0" smtClean="0"/>
              <a:t>Often less expensive than printed textbooks</a:t>
            </a:r>
          </a:p>
          <a:p>
            <a:pPr marL="800100" lvl="1" indent="-342900" algn="l">
              <a:buFont typeface="Wingdings" panose="05000000000000000000" pitchFamily="2" charset="2"/>
              <a:buChar char="Ø"/>
            </a:pPr>
            <a:r>
              <a:rPr lang="en-US" dirty="0" smtClean="0"/>
              <a:t>Availability- often instant download upon purchase</a:t>
            </a:r>
          </a:p>
          <a:p>
            <a:pPr algn="l"/>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860667"/>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84917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86066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1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600201" y="2438400"/>
            <a:ext cx="6019799" cy="3124200"/>
          </a:xfrm>
        </p:spPr>
        <p:txBody>
          <a:bodyPr>
            <a:noAutofit/>
          </a:bodyPr>
          <a:lstStyle/>
          <a:p>
            <a:pPr marL="285750" indent="-285750" algn="l">
              <a:buFont typeface="Wingdings" panose="05000000000000000000" pitchFamily="2" charset="2"/>
              <a:buChar char="Ø"/>
            </a:pPr>
            <a:r>
              <a:rPr lang="en-US" sz="1600" dirty="0"/>
              <a:t>A significant </a:t>
            </a:r>
            <a:r>
              <a:rPr lang="en-US" sz="1600" dirty="0" smtClean="0"/>
              <a:t>number </a:t>
            </a:r>
            <a:r>
              <a:rPr lang="en-US" sz="1600" dirty="0"/>
              <a:t>of the participants </a:t>
            </a:r>
            <a:r>
              <a:rPr lang="en-US" sz="1600" dirty="0" smtClean="0"/>
              <a:t>in </a:t>
            </a:r>
            <a:r>
              <a:rPr lang="en-US" sz="1600" dirty="0"/>
              <a:t>this study </a:t>
            </a:r>
            <a:r>
              <a:rPr lang="en-US" sz="1600" dirty="0" smtClean="0"/>
              <a:t>used both </a:t>
            </a:r>
            <a:r>
              <a:rPr lang="en-US" sz="1600" dirty="0"/>
              <a:t>digital and printed </a:t>
            </a:r>
            <a:r>
              <a:rPr lang="en-US" sz="1600" dirty="0" smtClean="0"/>
              <a:t>textbooks indicating the availability of this technology</a:t>
            </a:r>
          </a:p>
          <a:p>
            <a:pPr marL="285750" indent="-285750" algn="l">
              <a:buFont typeface="Wingdings" panose="05000000000000000000" pitchFamily="2" charset="2"/>
              <a:buChar char="Ø"/>
            </a:pPr>
            <a:r>
              <a:rPr lang="en-US" sz="1600" dirty="0"/>
              <a:t>T</a:t>
            </a:r>
            <a:r>
              <a:rPr lang="en-US" sz="1600" dirty="0" smtClean="0"/>
              <a:t>his institution in this study </a:t>
            </a:r>
            <a:r>
              <a:rPr lang="en-US" sz="1600" dirty="0"/>
              <a:t>is making digital textbooks </a:t>
            </a:r>
            <a:r>
              <a:rPr lang="en-US" sz="1600" dirty="0" smtClean="0"/>
              <a:t>readily available </a:t>
            </a:r>
            <a:r>
              <a:rPr lang="en-US" sz="1600" dirty="0"/>
              <a:t>to its graduate students </a:t>
            </a:r>
            <a:endParaRPr lang="en-US" sz="1600" dirty="0" smtClean="0"/>
          </a:p>
          <a:p>
            <a:pPr marL="285750" indent="-285750" algn="l">
              <a:buFont typeface="Wingdings" panose="05000000000000000000" pitchFamily="2" charset="2"/>
              <a:buChar char="Ø"/>
            </a:pPr>
            <a:r>
              <a:rPr lang="en-US" sz="1600" dirty="0" smtClean="0"/>
              <a:t>Students </a:t>
            </a:r>
            <a:r>
              <a:rPr lang="en-US" sz="1600" dirty="0"/>
              <a:t>do not always use </a:t>
            </a:r>
            <a:r>
              <a:rPr lang="en-US" sz="1600" dirty="0" smtClean="0"/>
              <a:t>the available </a:t>
            </a:r>
            <a:r>
              <a:rPr lang="en-US" sz="1600" dirty="0"/>
              <a:t>features </a:t>
            </a:r>
            <a:r>
              <a:rPr lang="en-US" sz="1600" dirty="0" smtClean="0"/>
              <a:t>in digital textbooks, lessening </a:t>
            </a:r>
            <a:r>
              <a:rPr lang="en-US" sz="1600" dirty="0"/>
              <a:t>the impact of studying using a digital textbook and </a:t>
            </a:r>
            <a:r>
              <a:rPr lang="en-US" sz="1600" dirty="0" smtClean="0"/>
              <a:t>keeping </a:t>
            </a:r>
            <a:r>
              <a:rPr lang="en-US" sz="1600" dirty="0"/>
              <a:t>the preference for printed textbooks higher than the digital textbook </a:t>
            </a:r>
            <a:r>
              <a:rPr lang="en-US" sz="1600" dirty="0" smtClean="0"/>
              <a:t>preference</a:t>
            </a:r>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Summary: Population Impact</a:t>
            </a:r>
            <a:endParaRPr lang="en-US" sz="4000" dirty="0">
              <a:solidFill>
                <a:schemeClr val="bg1"/>
              </a:solidFill>
            </a:endParaRPr>
          </a:p>
        </p:txBody>
      </p:sp>
      <p:sp>
        <p:nvSpPr>
          <p:cNvPr id="5" name="Rectangle 4"/>
          <p:cNvSpPr/>
          <p:nvPr/>
        </p:nvSpPr>
        <p:spPr>
          <a:xfrm>
            <a:off x="0" y="5551869"/>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Lori\Desktop\Mar 2016\Lori Argosy files Dec 2015\Dissertation goodies- 5.24.15\D9006 section\Images for PPT\Ch-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72" y="5743956"/>
            <a:ext cx="1295400" cy="1114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22"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2" y="5750630"/>
            <a:ext cx="1466850" cy="1098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5743956"/>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5746039"/>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10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447800" y="2133600"/>
            <a:ext cx="6574809" cy="3124200"/>
          </a:xfrm>
        </p:spPr>
        <p:txBody>
          <a:bodyPr>
            <a:noAutofit/>
          </a:bodyPr>
          <a:lstStyle/>
          <a:p>
            <a:pPr marL="285750" indent="-285750" algn="l">
              <a:buFont typeface="Wingdings" panose="05000000000000000000" pitchFamily="2" charset="2"/>
              <a:buChar char="Ø"/>
            </a:pPr>
            <a:r>
              <a:rPr lang="en-US" sz="1350" dirty="0" smtClean="0"/>
              <a:t>This study’s findings aligns with a recent study by </a:t>
            </a:r>
            <a:r>
              <a:rPr lang="en-US" sz="1350" dirty="0"/>
              <a:t>Denoyelles, J. R., Raible, J. &amp; Seilhamer, R., (2015</a:t>
            </a:r>
            <a:r>
              <a:rPr lang="en-US" sz="1350" dirty="0" smtClean="0"/>
              <a:t>)</a:t>
            </a:r>
          </a:p>
          <a:p>
            <a:pPr marL="742950" lvl="1" indent="-285750" algn="l">
              <a:buFont typeface="Wingdings" panose="05000000000000000000" pitchFamily="2" charset="2"/>
              <a:buChar char="Ø"/>
            </a:pPr>
            <a:r>
              <a:rPr lang="en-US" sz="1350" dirty="0" smtClean="0"/>
              <a:t>Finding “the </a:t>
            </a:r>
            <a:r>
              <a:rPr lang="en-US" sz="1350" dirty="0"/>
              <a:t>search (feature) came up several times as a way to read and study more efficiently” and the highlighting feature was instrumental in studying the information delivered digitally (Denoyelles et al., 2015, </a:t>
            </a:r>
            <a:r>
              <a:rPr lang="en-US" sz="1350" dirty="0" smtClean="0"/>
              <a:t>Adoption </a:t>
            </a:r>
            <a:r>
              <a:rPr lang="en-US" sz="1350" dirty="0"/>
              <a:t>Factors, par. 5</a:t>
            </a:r>
            <a:r>
              <a:rPr lang="en-US" sz="1350" dirty="0" smtClean="0"/>
              <a:t>)</a:t>
            </a:r>
          </a:p>
          <a:p>
            <a:pPr marL="285750" indent="-285750" algn="l">
              <a:buFont typeface="Wingdings" panose="05000000000000000000" pitchFamily="2" charset="2"/>
              <a:buChar char="Ø"/>
            </a:pPr>
            <a:r>
              <a:rPr lang="en-US" sz="1350" dirty="0"/>
              <a:t>This study’s findings </a:t>
            </a:r>
            <a:r>
              <a:rPr lang="en-US" sz="1350" dirty="0" smtClean="0"/>
              <a:t>also align with Philip &amp; Moon (2013)</a:t>
            </a:r>
            <a:endParaRPr lang="en-US" sz="1350" dirty="0"/>
          </a:p>
          <a:p>
            <a:pPr marL="742950" lvl="1" indent="-285750" algn="l">
              <a:buFont typeface="Wingdings" panose="05000000000000000000" pitchFamily="2" charset="2"/>
              <a:buChar char="Ø"/>
            </a:pPr>
            <a:r>
              <a:rPr lang="en-US" sz="1350" dirty="0"/>
              <a:t>Finding digital textbook features such as the search feature added to the appeal of digital textbook technology to students, enhancing the time efficiency searching for material in the textbook  (Philip &amp; Moon, 2013</a:t>
            </a:r>
            <a:r>
              <a:rPr lang="en-US" sz="1350" dirty="0" smtClean="0"/>
              <a:t>)</a:t>
            </a:r>
          </a:p>
          <a:p>
            <a:pPr marL="285750" indent="-285750" algn="l">
              <a:buFont typeface="Wingdings" panose="05000000000000000000" pitchFamily="2" charset="2"/>
              <a:buChar char="Ø"/>
            </a:pPr>
            <a:r>
              <a:rPr lang="en-US" sz="1350" dirty="0"/>
              <a:t>This study’s findings </a:t>
            </a:r>
            <a:r>
              <a:rPr lang="en-US" sz="1350" dirty="0" smtClean="0"/>
              <a:t>align </a:t>
            </a:r>
            <a:r>
              <a:rPr lang="en-US" sz="1350" dirty="0"/>
              <a:t>with Anderson, J. Q., Boyles, J. L. &amp; Rainie, L. (</a:t>
            </a:r>
            <a:r>
              <a:rPr lang="en-US" sz="1350" dirty="0" smtClean="0"/>
              <a:t>2012) and Thomas (2007)</a:t>
            </a:r>
          </a:p>
          <a:p>
            <a:pPr marL="742950" lvl="1" indent="-285750" algn="l">
              <a:buFont typeface="Wingdings" panose="05000000000000000000" pitchFamily="2" charset="2"/>
              <a:buChar char="Ø"/>
            </a:pPr>
            <a:r>
              <a:rPr lang="en-US" sz="1350" dirty="0" smtClean="0"/>
              <a:t>Finding that students are very comfortable with digital textbook technology and the students who use this technology are more fully involved with their learning experiences and are more likely to be satisfied with this technology </a:t>
            </a:r>
            <a:endParaRPr lang="en-US" sz="1350" dirty="0"/>
          </a:p>
        </p:txBody>
      </p:sp>
      <p:sp>
        <p:nvSpPr>
          <p:cNvPr id="19" name="Rounded Rectangle 18"/>
          <p:cNvSpPr/>
          <p:nvPr/>
        </p:nvSpPr>
        <p:spPr>
          <a:xfrm>
            <a:off x="1143000" y="106680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152400"/>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Summary: Consistencies</a:t>
            </a:r>
            <a:endParaRPr lang="en-US" sz="4000" dirty="0">
              <a:solidFill>
                <a:schemeClr val="bg1"/>
              </a:solidFill>
            </a:endParaRPr>
          </a:p>
        </p:txBody>
      </p:sp>
      <p:sp>
        <p:nvSpPr>
          <p:cNvPr id="5" name="Rectangle 4"/>
          <p:cNvSpPr/>
          <p:nvPr/>
        </p:nvSpPr>
        <p:spPr>
          <a:xfrm>
            <a:off x="0" y="5551869"/>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Lori\Desktop\Mar 2016\Lori Argosy files Dec 2015\Dissertation goodies- 5.24.15\D9006 section\Images for PPT\Ch-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72" y="5743956"/>
            <a:ext cx="1295400" cy="1114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22"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2" y="5750630"/>
            <a:ext cx="1466850" cy="1098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5743956"/>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5746039"/>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10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447800" y="2438400"/>
            <a:ext cx="6574809" cy="3124200"/>
          </a:xfrm>
        </p:spPr>
        <p:txBody>
          <a:bodyPr>
            <a:noAutofit/>
          </a:bodyPr>
          <a:lstStyle/>
          <a:p>
            <a:pPr marL="285750" indent="-285750" algn="l">
              <a:buFont typeface="Wingdings" panose="05000000000000000000" pitchFamily="2" charset="2"/>
              <a:buChar char="Ø"/>
            </a:pPr>
            <a:r>
              <a:rPr lang="en-US" sz="1600" dirty="0" smtClean="0"/>
              <a:t>Findings from this study were inconsistent with </a:t>
            </a:r>
            <a:r>
              <a:rPr lang="en-US" sz="1600" dirty="0"/>
              <a:t>a recent study by Denoyelles et al. (2015</a:t>
            </a:r>
            <a:r>
              <a:rPr lang="en-US" sz="1600" dirty="0" smtClean="0"/>
              <a:t>)</a:t>
            </a:r>
          </a:p>
          <a:p>
            <a:pPr marL="742950" lvl="1" indent="-285750" algn="l">
              <a:buFont typeface="Wingdings" panose="05000000000000000000" pitchFamily="2" charset="2"/>
              <a:buChar char="Ø"/>
            </a:pPr>
            <a:r>
              <a:rPr lang="en-US" sz="1400" dirty="0"/>
              <a:t>Denoyelles et al. (2015</a:t>
            </a:r>
            <a:r>
              <a:rPr lang="en-US" sz="1400" dirty="0" smtClean="0"/>
              <a:t>) found that </a:t>
            </a:r>
            <a:r>
              <a:rPr lang="en-US" sz="1400" dirty="0"/>
              <a:t>that “older male graduate students specifically favored e-textbooks more than other groups” (Denoyelles et al., 2015, Key Issues, par. 3</a:t>
            </a:r>
            <a:r>
              <a:rPr lang="en-US" sz="1400" dirty="0" smtClean="0"/>
              <a:t>)</a:t>
            </a:r>
          </a:p>
          <a:p>
            <a:pPr marL="742950" lvl="1" indent="-285750" algn="l">
              <a:buFont typeface="Wingdings" panose="05000000000000000000" pitchFamily="2" charset="2"/>
              <a:buChar char="Ø"/>
            </a:pPr>
            <a:r>
              <a:rPr lang="en-US" sz="1400" dirty="0" smtClean="0"/>
              <a:t>Findings from this study did not find any relationship between gender or age and preferring digital textbooks</a:t>
            </a:r>
          </a:p>
          <a:p>
            <a:pPr marL="742950" lvl="1" indent="-285750" algn="l">
              <a:buFont typeface="Wingdings" panose="05000000000000000000" pitchFamily="2" charset="2"/>
              <a:buChar char="Ø"/>
            </a:pPr>
            <a:r>
              <a:rPr lang="en-US" sz="1400" dirty="0"/>
              <a:t>The differing findings could be from a lower ratio of older male participants responding in this sample, so results did not concur with the results from Denoyelles et al. (2015</a:t>
            </a:r>
            <a:r>
              <a:rPr lang="en-US" sz="1400" dirty="0" smtClean="0"/>
              <a:t>)</a:t>
            </a:r>
            <a:endParaRPr lang="en-US" sz="1400" dirty="0"/>
          </a:p>
          <a:p>
            <a:pPr marL="742950" lvl="1" indent="-285750" algn="l">
              <a:buFont typeface="Wingdings" panose="05000000000000000000" pitchFamily="2" charset="2"/>
              <a:buChar char="Ø"/>
            </a:pPr>
            <a:endParaRPr lang="en-US" sz="1400" dirty="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Summary: Inconsistencies</a:t>
            </a:r>
            <a:endParaRPr lang="en-US" sz="4000" dirty="0">
              <a:solidFill>
                <a:schemeClr val="bg1"/>
              </a:solidFill>
            </a:endParaRPr>
          </a:p>
        </p:txBody>
      </p:sp>
      <p:sp>
        <p:nvSpPr>
          <p:cNvPr id="5" name="Rectangle 4"/>
          <p:cNvSpPr/>
          <p:nvPr/>
        </p:nvSpPr>
        <p:spPr>
          <a:xfrm>
            <a:off x="0" y="5551869"/>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Lori\Desktop\Mar 2016\Lori Argosy files Dec 2015\Dissertation goodies- 5.24.15\D9006 section\Images for PPT\Ch-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72" y="5743956"/>
            <a:ext cx="1295400" cy="1114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22"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2" y="5750630"/>
            <a:ext cx="1466850" cy="1098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5743956"/>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5746039"/>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10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447801" y="2819400"/>
            <a:ext cx="6324600" cy="3124200"/>
          </a:xfrm>
        </p:spPr>
        <p:txBody>
          <a:bodyPr>
            <a:noAutofit/>
          </a:bodyPr>
          <a:lstStyle/>
          <a:p>
            <a:pPr marL="285750" indent="-285750" algn="l">
              <a:buFont typeface="Wingdings" panose="05000000000000000000" pitchFamily="2" charset="2"/>
              <a:buChar char="Ø"/>
            </a:pPr>
            <a:r>
              <a:rPr lang="en-US" sz="1400" dirty="0" smtClean="0"/>
              <a:t>Number of students who declined to answer </a:t>
            </a:r>
            <a:r>
              <a:rPr lang="en-US" sz="1400" dirty="0"/>
              <a:t>survey questions could affect the accuracy of the analysis that was reached if the missing answers had been </a:t>
            </a:r>
            <a:r>
              <a:rPr lang="en-US" sz="1400" dirty="0" smtClean="0"/>
              <a:t>provided</a:t>
            </a:r>
          </a:p>
          <a:p>
            <a:pPr marL="285750" indent="-285750" algn="l">
              <a:buFont typeface="Wingdings" panose="05000000000000000000" pitchFamily="2" charset="2"/>
              <a:buChar char="Ø"/>
            </a:pPr>
            <a:r>
              <a:rPr lang="en-US" sz="1400" dirty="0"/>
              <a:t>S</a:t>
            </a:r>
            <a:r>
              <a:rPr lang="en-US" sz="1400" dirty="0" smtClean="0"/>
              <a:t>ome </a:t>
            </a:r>
            <a:r>
              <a:rPr lang="en-US" sz="1400" dirty="0"/>
              <a:t>of the students may not have had experience with or access to the search and highlight features in their digital </a:t>
            </a:r>
            <a:r>
              <a:rPr lang="en-US" sz="1400" dirty="0" smtClean="0"/>
              <a:t>textbooks</a:t>
            </a:r>
          </a:p>
          <a:p>
            <a:pPr marL="285750" indent="-285750" algn="l">
              <a:buFont typeface="Wingdings" panose="05000000000000000000" pitchFamily="2" charset="2"/>
              <a:buChar char="Ø"/>
            </a:pPr>
            <a:r>
              <a:rPr lang="en-US" sz="1400" dirty="0"/>
              <a:t>This could skew the feature usefulness findings as this question </a:t>
            </a:r>
            <a:r>
              <a:rPr lang="en-US" sz="1400" dirty="0" smtClean="0"/>
              <a:t>did </a:t>
            </a:r>
            <a:r>
              <a:rPr lang="en-US" sz="1400" dirty="0"/>
              <a:t>not examine students who did not find these features useful because they did not use these </a:t>
            </a:r>
            <a:r>
              <a:rPr lang="en-US" sz="1400" dirty="0" smtClean="0"/>
              <a:t>features</a:t>
            </a:r>
          </a:p>
          <a:p>
            <a:pPr marL="285750" indent="-285750" algn="l">
              <a:buFont typeface="Wingdings" panose="05000000000000000000" pitchFamily="2" charset="2"/>
              <a:buChar char="Ø"/>
            </a:pPr>
            <a:r>
              <a:rPr lang="en-US" sz="1400" dirty="0"/>
              <a:t>S</a:t>
            </a:r>
            <a:r>
              <a:rPr lang="en-US" sz="1400" dirty="0" smtClean="0"/>
              <a:t>ome </a:t>
            </a:r>
            <a:r>
              <a:rPr lang="en-US" sz="1400" dirty="0"/>
              <a:t>students may not have full access to the search and highlight features on their digital readers and this could skew the feature use and usefulness findings</a:t>
            </a:r>
            <a:endParaRPr lang="en-US" sz="1400" dirty="0" smtClean="0"/>
          </a:p>
        </p:txBody>
      </p:sp>
      <p:sp>
        <p:nvSpPr>
          <p:cNvPr id="19" name="Rounded Rectangle 18"/>
          <p:cNvSpPr/>
          <p:nvPr/>
        </p:nvSpPr>
        <p:spPr>
          <a:xfrm>
            <a:off x="1143000" y="1142290"/>
            <a:ext cx="6858000" cy="14485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610310"/>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Summary: </a:t>
            </a:r>
          </a:p>
          <a:p>
            <a:r>
              <a:rPr lang="en-US" sz="4000" dirty="0" smtClean="0">
                <a:solidFill>
                  <a:schemeClr val="bg1"/>
                </a:solidFill>
              </a:rPr>
              <a:t>Limitations of the Study</a:t>
            </a:r>
          </a:p>
        </p:txBody>
      </p:sp>
      <p:sp>
        <p:nvSpPr>
          <p:cNvPr id="5" name="Rectangle 4"/>
          <p:cNvSpPr/>
          <p:nvPr/>
        </p:nvSpPr>
        <p:spPr>
          <a:xfrm>
            <a:off x="0" y="5551869"/>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Lori\Desktop\Mar 2016\Lori Argosy files Dec 2015\Dissertation goodies- 5.24.15\D9006 section\Images for PPT\Ch-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72" y="5743956"/>
            <a:ext cx="1295400" cy="1114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22"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2" y="5750630"/>
            <a:ext cx="1466850" cy="1098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5743956"/>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5746039"/>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50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295400" y="2209800"/>
            <a:ext cx="6656388" cy="3124200"/>
          </a:xfrm>
        </p:spPr>
        <p:txBody>
          <a:bodyPr>
            <a:noAutofit/>
          </a:bodyPr>
          <a:lstStyle/>
          <a:p>
            <a:pPr marL="285750" indent="-285750" algn="l">
              <a:buFont typeface="Wingdings" panose="05000000000000000000" pitchFamily="2" charset="2"/>
              <a:buChar char="Ø"/>
            </a:pPr>
            <a:r>
              <a:rPr lang="en-US" sz="1350" dirty="0"/>
              <a:t>T</a:t>
            </a:r>
            <a:r>
              <a:rPr lang="en-US" sz="1350" dirty="0" smtClean="0"/>
              <a:t>his </a:t>
            </a:r>
            <a:r>
              <a:rPr lang="en-US" sz="1350" dirty="0"/>
              <a:t>study </a:t>
            </a:r>
            <a:r>
              <a:rPr lang="en-US" sz="1350" dirty="0" smtClean="0"/>
              <a:t>provides </a:t>
            </a:r>
            <a:r>
              <a:rPr lang="en-US" sz="1350" dirty="0"/>
              <a:t>a window into the current perceptions of graduate students’ acceptance and adoption of digital textbooks and </a:t>
            </a:r>
            <a:r>
              <a:rPr lang="en-US" sz="1350" dirty="0" smtClean="0"/>
              <a:t>features</a:t>
            </a:r>
          </a:p>
          <a:p>
            <a:pPr marL="285750" indent="-285750" algn="l">
              <a:buFont typeface="Wingdings" panose="05000000000000000000" pitchFamily="2" charset="2"/>
              <a:buChar char="Ø"/>
            </a:pPr>
            <a:r>
              <a:rPr lang="en-US" sz="1350" dirty="0" smtClean="0"/>
              <a:t>The age </a:t>
            </a:r>
            <a:r>
              <a:rPr lang="en-US" sz="1350" dirty="0"/>
              <a:t>or gender of the student did not affect </a:t>
            </a:r>
            <a:r>
              <a:rPr lang="en-US" sz="1350" dirty="0" smtClean="0"/>
              <a:t>their </a:t>
            </a:r>
            <a:r>
              <a:rPr lang="en-US" sz="1350" dirty="0"/>
              <a:t>use of the search or highlight </a:t>
            </a:r>
            <a:r>
              <a:rPr lang="en-US" sz="1350" dirty="0" smtClean="0"/>
              <a:t>features</a:t>
            </a:r>
          </a:p>
          <a:p>
            <a:pPr marL="285750" indent="-285750" algn="l">
              <a:buFont typeface="Wingdings" panose="05000000000000000000" pitchFamily="2" charset="2"/>
              <a:buChar char="Ø"/>
            </a:pPr>
            <a:r>
              <a:rPr lang="en-US" sz="1350" dirty="0" smtClean="0"/>
              <a:t>The Use </a:t>
            </a:r>
            <a:r>
              <a:rPr lang="en-US" sz="1350" dirty="0"/>
              <a:t>of Features </a:t>
            </a:r>
            <a:r>
              <a:rPr lang="en-US" sz="1350" dirty="0" smtClean="0"/>
              <a:t>Score </a:t>
            </a:r>
            <a:r>
              <a:rPr lang="en-US" sz="1350" dirty="0"/>
              <a:t>does have a </a:t>
            </a:r>
            <a:r>
              <a:rPr lang="en-US" sz="1350" dirty="0" smtClean="0"/>
              <a:t>significant </a:t>
            </a:r>
            <a:r>
              <a:rPr lang="en-US" sz="1350" dirty="0"/>
              <a:t>relationship with </a:t>
            </a:r>
            <a:r>
              <a:rPr lang="en-US" sz="1350" dirty="0" smtClean="0"/>
              <a:t>the Rate </a:t>
            </a:r>
            <a:r>
              <a:rPr lang="en-US" sz="1350" dirty="0"/>
              <a:t>of Understanding </a:t>
            </a:r>
            <a:r>
              <a:rPr lang="en-US" sz="1350" dirty="0" smtClean="0"/>
              <a:t>Score: </a:t>
            </a:r>
            <a:r>
              <a:rPr lang="en-US" sz="1350" b="1" i="1" dirty="0" smtClean="0"/>
              <a:t>using features can promote understanding</a:t>
            </a:r>
          </a:p>
          <a:p>
            <a:pPr marL="285750" indent="-285750" algn="l">
              <a:buFont typeface="Wingdings" panose="05000000000000000000" pitchFamily="2" charset="2"/>
              <a:buChar char="Ø"/>
            </a:pPr>
            <a:r>
              <a:rPr lang="en-US" sz="1350" dirty="0" smtClean="0"/>
              <a:t>The Use </a:t>
            </a:r>
            <a:r>
              <a:rPr lang="en-US" sz="1350" dirty="0"/>
              <a:t>of Features </a:t>
            </a:r>
            <a:r>
              <a:rPr lang="en-US" sz="1350" dirty="0" smtClean="0"/>
              <a:t>Score </a:t>
            </a:r>
            <a:r>
              <a:rPr lang="en-US" sz="1350" dirty="0"/>
              <a:t>does have a </a:t>
            </a:r>
            <a:r>
              <a:rPr lang="en-US" sz="1350" dirty="0" smtClean="0"/>
              <a:t>significant </a:t>
            </a:r>
            <a:r>
              <a:rPr lang="en-US" sz="1350" dirty="0"/>
              <a:t>relationship </a:t>
            </a:r>
            <a:r>
              <a:rPr lang="en-US" sz="1350" dirty="0" smtClean="0"/>
              <a:t>with </a:t>
            </a:r>
            <a:r>
              <a:rPr lang="en-US" sz="1350" dirty="0"/>
              <a:t>the Digital Textbook Preference </a:t>
            </a:r>
            <a:r>
              <a:rPr lang="en-US" sz="1350" dirty="0" smtClean="0"/>
              <a:t>Score: </a:t>
            </a:r>
            <a:r>
              <a:rPr lang="en-US" sz="1350" b="1" i="1" dirty="0"/>
              <a:t>using features can promote </a:t>
            </a:r>
            <a:r>
              <a:rPr lang="en-US" sz="1350" b="1" i="1" dirty="0" smtClean="0"/>
              <a:t>student preference for this technology</a:t>
            </a:r>
            <a:endParaRPr lang="en-US" sz="1350" dirty="0" smtClean="0"/>
          </a:p>
          <a:p>
            <a:pPr marL="285750" indent="-285750" algn="l">
              <a:buFont typeface="Wingdings" panose="05000000000000000000" pitchFamily="2" charset="2"/>
              <a:buChar char="Ø"/>
            </a:pPr>
            <a:r>
              <a:rPr lang="en-US" sz="1350" dirty="0"/>
              <a:t>F</a:t>
            </a:r>
            <a:r>
              <a:rPr lang="en-US" sz="1350" dirty="0" smtClean="0"/>
              <a:t>indings may </a:t>
            </a:r>
            <a:r>
              <a:rPr lang="en-US" sz="1350" dirty="0"/>
              <a:t>contribute information towards the advantages and disadvantages of this developing </a:t>
            </a:r>
            <a:r>
              <a:rPr lang="en-US" sz="1350" dirty="0" smtClean="0"/>
              <a:t>technology</a:t>
            </a:r>
          </a:p>
          <a:p>
            <a:pPr marL="285750" indent="-285750" algn="l">
              <a:buFont typeface="Wingdings" panose="05000000000000000000" pitchFamily="2" charset="2"/>
              <a:buChar char="Ø"/>
            </a:pPr>
            <a:r>
              <a:rPr lang="en-US" sz="1350" dirty="0"/>
              <a:t>D</a:t>
            </a:r>
            <a:r>
              <a:rPr lang="en-US" sz="1350" dirty="0" smtClean="0"/>
              <a:t>esigning </a:t>
            </a:r>
            <a:r>
              <a:rPr lang="en-US" sz="1350" dirty="0"/>
              <a:t>easy to access and user friendly digital textbook features (such as the search and highlight features) and providing specific training in digital textbooks on how to access and use these </a:t>
            </a:r>
            <a:r>
              <a:rPr lang="en-US" sz="1350" dirty="0" smtClean="0"/>
              <a:t>features </a:t>
            </a:r>
            <a:r>
              <a:rPr lang="en-US" sz="1350" dirty="0"/>
              <a:t>may </a:t>
            </a:r>
            <a:r>
              <a:rPr lang="en-US" sz="1350" dirty="0" smtClean="0"/>
              <a:t>contribute to and shape </a:t>
            </a:r>
            <a:r>
              <a:rPr lang="en-US" sz="1350" dirty="0"/>
              <a:t>student learning </a:t>
            </a:r>
            <a:r>
              <a:rPr lang="en-US" sz="1350" dirty="0" smtClean="0"/>
              <a:t>experiences with this technology</a:t>
            </a:r>
          </a:p>
          <a:p>
            <a:pPr marL="285750" indent="-285750" algn="l">
              <a:buFont typeface="Wingdings" panose="05000000000000000000" pitchFamily="2" charset="2"/>
              <a:buChar char="Ø"/>
            </a:pPr>
            <a:endParaRPr lang="en-US" sz="1600" dirty="0"/>
          </a:p>
        </p:txBody>
      </p:sp>
      <p:sp>
        <p:nvSpPr>
          <p:cNvPr id="19" name="Rounded Rectangle 18"/>
          <p:cNvSpPr/>
          <p:nvPr/>
        </p:nvSpPr>
        <p:spPr>
          <a:xfrm>
            <a:off x="1143000" y="106680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152400"/>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Conclusions</a:t>
            </a:r>
            <a:endParaRPr lang="en-US" sz="4000" dirty="0">
              <a:solidFill>
                <a:schemeClr val="bg1"/>
              </a:solidFill>
            </a:endParaRPr>
          </a:p>
        </p:txBody>
      </p:sp>
      <p:sp>
        <p:nvSpPr>
          <p:cNvPr id="5" name="Rectangle 4"/>
          <p:cNvSpPr/>
          <p:nvPr/>
        </p:nvSpPr>
        <p:spPr>
          <a:xfrm>
            <a:off x="0" y="5551869"/>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Lori\Desktop\Mar 2016\Lori Argosy files Dec 2015\Dissertation goodies- 5.24.15\D9006 section\Images for PPT\Ch-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72" y="5743956"/>
            <a:ext cx="1295400" cy="1114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22"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2" y="5750630"/>
            <a:ext cx="1466850" cy="1098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5743956"/>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5746039"/>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23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295400" y="2133600"/>
            <a:ext cx="6705599" cy="3342069"/>
          </a:xfrm>
        </p:spPr>
        <p:txBody>
          <a:bodyPr>
            <a:noAutofit/>
          </a:bodyPr>
          <a:lstStyle/>
          <a:p>
            <a:pPr marL="285750" indent="-285750" algn="l">
              <a:buFont typeface="Wingdings" panose="05000000000000000000" pitchFamily="2" charset="2"/>
              <a:buChar char="Ø"/>
            </a:pPr>
            <a:r>
              <a:rPr lang="en-US" sz="1350" dirty="0"/>
              <a:t>Institutions </a:t>
            </a:r>
            <a:r>
              <a:rPr lang="en-US" sz="1350" dirty="0" smtClean="0"/>
              <a:t>are </a:t>
            </a:r>
            <a:r>
              <a:rPr lang="en-US" sz="1350" dirty="0"/>
              <a:t>following mandates like NIMAS and widely </a:t>
            </a:r>
            <a:r>
              <a:rPr lang="en-US" sz="1350" dirty="0" smtClean="0"/>
              <a:t>implementing digital </a:t>
            </a:r>
            <a:r>
              <a:rPr lang="en-US" sz="1350" dirty="0"/>
              <a:t>textbooks (Office of Educational Technology, n.d</a:t>
            </a:r>
            <a:r>
              <a:rPr lang="en-US" sz="1350" dirty="0" smtClean="0"/>
              <a:t>)</a:t>
            </a:r>
          </a:p>
          <a:p>
            <a:pPr marL="285750" indent="-285750" algn="l">
              <a:buFont typeface="Wingdings" panose="05000000000000000000" pitchFamily="2" charset="2"/>
              <a:buChar char="Ø"/>
            </a:pPr>
            <a:r>
              <a:rPr lang="en-US" sz="1350" dirty="0" smtClean="0"/>
              <a:t>Institutions who comply with laws like NIMAS strengthen their credibility with stakeholders, strengthen accreditation and allow for more funding opportunities</a:t>
            </a:r>
          </a:p>
          <a:p>
            <a:pPr marL="285750" indent="-285750" algn="l">
              <a:buFont typeface="Wingdings" panose="05000000000000000000" pitchFamily="2" charset="2"/>
              <a:buChar char="Ø"/>
            </a:pPr>
            <a:r>
              <a:rPr lang="en-US" sz="1350" dirty="0"/>
              <a:t>Digital textbook technology features </a:t>
            </a:r>
            <a:r>
              <a:rPr lang="en-US" sz="1350" dirty="0" smtClean="0"/>
              <a:t>can be used to address </a:t>
            </a:r>
            <a:r>
              <a:rPr lang="en-US" sz="1350" dirty="0"/>
              <a:t>disabilities and multiple learning styles, and provide access to all students with a more affordable product (Rosenwald, 2015)</a:t>
            </a:r>
          </a:p>
          <a:p>
            <a:pPr marL="285750" indent="-285750" algn="l">
              <a:buFont typeface="Wingdings" panose="05000000000000000000" pitchFamily="2" charset="2"/>
              <a:buChar char="Ø"/>
            </a:pPr>
            <a:r>
              <a:rPr lang="en-US" sz="1350" dirty="0"/>
              <a:t>D</a:t>
            </a:r>
            <a:r>
              <a:rPr lang="en-US" sz="1350" dirty="0" smtClean="0"/>
              <a:t>igital textbooks can provide lower </a:t>
            </a:r>
            <a:r>
              <a:rPr lang="en-US" sz="1350" dirty="0"/>
              <a:t>costs than printed textbooks, availability of digital textbooks across multiple digital devices, </a:t>
            </a:r>
            <a:r>
              <a:rPr lang="en-US" sz="1350" dirty="0" smtClean="0"/>
              <a:t>ease </a:t>
            </a:r>
            <a:r>
              <a:rPr lang="en-US" sz="1350" dirty="0"/>
              <a:t>of accessing and using digital textbook features </a:t>
            </a:r>
            <a:r>
              <a:rPr lang="en-US" sz="1350" dirty="0" smtClean="0"/>
              <a:t>and immediate access to digital textbooks, including print on demand</a:t>
            </a:r>
          </a:p>
          <a:p>
            <a:pPr marL="285750" indent="-285750" algn="l">
              <a:buFont typeface="Wingdings" panose="05000000000000000000" pitchFamily="2" charset="2"/>
              <a:buChar char="Ø"/>
            </a:pPr>
            <a:r>
              <a:rPr lang="en-US" sz="1350" dirty="0"/>
              <a:t>Digital textbook designers, publishers</a:t>
            </a:r>
            <a:r>
              <a:rPr lang="en-US" sz="1350" dirty="0" smtClean="0"/>
              <a:t>, and </a:t>
            </a:r>
            <a:r>
              <a:rPr lang="en-US" sz="1350" dirty="0"/>
              <a:t>institutions </a:t>
            </a:r>
            <a:r>
              <a:rPr lang="en-US" sz="1350" dirty="0" smtClean="0"/>
              <a:t>can </a:t>
            </a:r>
            <a:r>
              <a:rPr lang="en-US" sz="1350" dirty="0"/>
              <a:t>stay on the cutting edge of </a:t>
            </a:r>
            <a:r>
              <a:rPr lang="en-US" sz="1350" dirty="0" smtClean="0"/>
              <a:t>digital textbook technology </a:t>
            </a:r>
            <a:r>
              <a:rPr lang="en-US" sz="1350" dirty="0"/>
              <a:t>by continually assessing how students view and use this </a:t>
            </a:r>
            <a:r>
              <a:rPr lang="en-US" sz="1350" dirty="0" smtClean="0"/>
              <a:t>product – updating the </a:t>
            </a:r>
            <a:r>
              <a:rPr lang="en-US" sz="1350" dirty="0"/>
              <a:t>product </a:t>
            </a:r>
            <a:r>
              <a:rPr lang="en-US" sz="1350" dirty="0" smtClean="0"/>
              <a:t>accordingly</a:t>
            </a:r>
          </a:p>
          <a:p>
            <a:pPr marL="285750" indent="-285750" algn="l">
              <a:buFont typeface="Wingdings" panose="05000000000000000000" pitchFamily="2" charset="2"/>
              <a:buChar char="Ø"/>
            </a:pPr>
            <a:r>
              <a:rPr lang="en-US" sz="1350" dirty="0" smtClean="0"/>
              <a:t>Digital textbook </a:t>
            </a:r>
            <a:r>
              <a:rPr lang="en-US" sz="1350" dirty="0"/>
              <a:t>training can keep institutions relevant in the higher education sector and more relevant to students in choosing to attend the institution</a:t>
            </a:r>
          </a:p>
        </p:txBody>
      </p:sp>
      <p:sp>
        <p:nvSpPr>
          <p:cNvPr id="19" name="Rounded Rectangle 18"/>
          <p:cNvSpPr/>
          <p:nvPr/>
        </p:nvSpPr>
        <p:spPr>
          <a:xfrm>
            <a:off x="1143000" y="106680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152400"/>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Implications</a:t>
            </a:r>
            <a:endParaRPr lang="en-US" sz="4000" dirty="0">
              <a:solidFill>
                <a:schemeClr val="bg1"/>
              </a:solidFill>
            </a:endParaRPr>
          </a:p>
        </p:txBody>
      </p:sp>
      <p:sp>
        <p:nvSpPr>
          <p:cNvPr id="5" name="Rectangle 4"/>
          <p:cNvSpPr/>
          <p:nvPr/>
        </p:nvSpPr>
        <p:spPr>
          <a:xfrm>
            <a:off x="0" y="5551869"/>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Lori\Desktop\Mar 2016\Lori Argosy files Dec 2015\Dissertation goodies- 5.24.15\D9006 section\Images for PPT\Ch-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72" y="5743956"/>
            <a:ext cx="1295400" cy="1114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22"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2" y="5750630"/>
            <a:ext cx="1466850" cy="1098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5743956"/>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5746039"/>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23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5"/>
          <p:cNvSpPr>
            <a:spLocks noGrp="1"/>
          </p:cNvSpPr>
          <p:nvPr>
            <p:ph type="subTitle" idx="1"/>
          </p:nvPr>
        </p:nvSpPr>
        <p:spPr>
          <a:xfrm>
            <a:off x="1523999" y="2438400"/>
            <a:ext cx="6019801" cy="3124200"/>
          </a:xfrm>
        </p:spPr>
        <p:txBody>
          <a:bodyPr>
            <a:noAutofit/>
          </a:bodyPr>
          <a:lstStyle/>
          <a:p>
            <a:pPr marL="285750" indent="-285750" algn="l">
              <a:buFont typeface="Wingdings" panose="05000000000000000000" pitchFamily="2" charset="2"/>
              <a:buChar char="Ø"/>
            </a:pPr>
            <a:r>
              <a:rPr lang="en-US" sz="1600" dirty="0" smtClean="0"/>
              <a:t>Varying demographics of institutions</a:t>
            </a:r>
          </a:p>
          <a:p>
            <a:pPr marL="742950" lvl="1" indent="-285750" algn="l">
              <a:buFont typeface="Wingdings" panose="05000000000000000000" pitchFamily="2" charset="2"/>
              <a:buChar char="Ø"/>
            </a:pPr>
            <a:r>
              <a:rPr lang="en-US" sz="1400" dirty="0" smtClean="0"/>
              <a:t>Studying west coast, northern or southern institutions</a:t>
            </a:r>
          </a:p>
          <a:p>
            <a:pPr marL="742950" lvl="1" indent="-285750" algn="l">
              <a:buFont typeface="Wingdings" panose="05000000000000000000" pitchFamily="2" charset="2"/>
              <a:buChar char="Ø"/>
            </a:pPr>
            <a:r>
              <a:rPr lang="en-US" sz="1400" dirty="0" smtClean="0"/>
              <a:t>Studying private institutions (for-profit and non-profit)</a:t>
            </a:r>
          </a:p>
          <a:p>
            <a:pPr marL="742950" lvl="1" indent="-285750" algn="l">
              <a:buFont typeface="Wingdings" panose="05000000000000000000" pitchFamily="2" charset="2"/>
              <a:buChar char="Ø"/>
            </a:pPr>
            <a:r>
              <a:rPr lang="en-US" sz="1400" dirty="0" smtClean="0"/>
              <a:t>Studying various high schools – private, charter and public</a:t>
            </a:r>
          </a:p>
          <a:p>
            <a:pPr marL="742950" lvl="1" indent="-285750" algn="l">
              <a:buFont typeface="Wingdings" panose="05000000000000000000" pitchFamily="2" charset="2"/>
              <a:buChar char="Ø"/>
            </a:pPr>
            <a:r>
              <a:rPr lang="en-US" sz="1400" dirty="0" smtClean="0"/>
              <a:t>Studying institutions outside of the United States</a:t>
            </a:r>
          </a:p>
          <a:p>
            <a:pPr marL="285750" indent="-285750" algn="l">
              <a:buFont typeface="Wingdings" panose="05000000000000000000" pitchFamily="2" charset="2"/>
              <a:buChar char="Ø"/>
            </a:pPr>
            <a:r>
              <a:rPr lang="en-US" sz="1600" dirty="0"/>
              <a:t>Varying demographics </a:t>
            </a:r>
            <a:r>
              <a:rPr lang="en-US" sz="1600" dirty="0" smtClean="0"/>
              <a:t>of </a:t>
            </a:r>
            <a:r>
              <a:rPr lang="en-US" sz="1600" dirty="0"/>
              <a:t>participants </a:t>
            </a:r>
            <a:endParaRPr lang="en-US" sz="1600" dirty="0" smtClean="0"/>
          </a:p>
          <a:p>
            <a:pPr marL="742950" lvl="1" indent="-285750" algn="l">
              <a:buFont typeface="Wingdings" panose="05000000000000000000" pitchFamily="2" charset="2"/>
              <a:buChar char="Ø"/>
            </a:pPr>
            <a:r>
              <a:rPr lang="en-US" sz="1400" dirty="0" smtClean="0"/>
              <a:t>Studying more current undergraduate or graduate students</a:t>
            </a:r>
            <a:endParaRPr lang="en-US" sz="1400" dirty="0"/>
          </a:p>
          <a:p>
            <a:pPr marL="742950" lvl="1" indent="-285750" algn="l">
              <a:buFont typeface="Wingdings" panose="05000000000000000000" pitchFamily="2" charset="2"/>
              <a:buChar char="Ø"/>
            </a:pPr>
            <a:r>
              <a:rPr lang="en-US" sz="1400" dirty="0" smtClean="0"/>
              <a:t>Studying K-12 students</a:t>
            </a:r>
          </a:p>
          <a:p>
            <a:pPr marL="742950" lvl="1" indent="-285750" algn="l">
              <a:buFont typeface="Wingdings" panose="05000000000000000000" pitchFamily="2" charset="2"/>
              <a:buChar char="Ø"/>
            </a:pPr>
            <a:r>
              <a:rPr lang="en-US" sz="1400" dirty="0" smtClean="0"/>
              <a:t>Studying physically or mentally impaired students of various grade levels</a:t>
            </a:r>
            <a:endParaRPr lang="en-US" sz="1400" dirty="0"/>
          </a:p>
        </p:txBody>
      </p:sp>
      <p:sp>
        <p:nvSpPr>
          <p:cNvPr id="19" name="Rounded Rectangle 18"/>
          <p:cNvSpPr/>
          <p:nvPr/>
        </p:nvSpPr>
        <p:spPr>
          <a:xfrm>
            <a:off x="1143000" y="1142290"/>
            <a:ext cx="68580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088409" y="228245"/>
            <a:ext cx="6934200" cy="182809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rPr>
              <a:t>Recommendations</a:t>
            </a:r>
            <a:endParaRPr lang="en-US" sz="4000" dirty="0">
              <a:solidFill>
                <a:schemeClr val="bg1"/>
              </a:solidFill>
            </a:endParaRPr>
          </a:p>
        </p:txBody>
      </p:sp>
      <p:sp>
        <p:nvSpPr>
          <p:cNvPr id="5" name="Rectangle 4"/>
          <p:cNvSpPr/>
          <p:nvPr/>
        </p:nvSpPr>
        <p:spPr>
          <a:xfrm>
            <a:off x="0" y="5551869"/>
            <a:ext cx="9144000" cy="1295400"/>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Lori\Desktop\Mar 2016\Lori Argosy files Dec 2015\Dissertation goodies- 5.24.15\D9006 section\Images for PPT\Ch-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72" y="5743956"/>
            <a:ext cx="1295400" cy="11140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22"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5750630"/>
            <a:ext cx="12985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2" y="5750630"/>
            <a:ext cx="1466850" cy="1098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5743956"/>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75" y="5746039"/>
            <a:ext cx="14700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23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143000"/>
            <a:ext cx="6705600" cy="20574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686510"/>
            <a:ext cx="6400799" cy="1828090"/>
          </a:xfrm>
        </p:spPr>
        <p:txBody>
          <a:bodyPr>
            <a:noAutofit/>
          </a:bodyPr>
          <a:lstStyle/>
          <a:p>
            <a:r>
              <a:rPr lang="en-US" sz="4400" dirty="0" smtClean="0">
                <a:solidFill>
                  <a:schemeClr val="bg1"/>
                </a:solidFill>
              </a:rPr>
              <a:t>Questions?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24000" y="3505200"/>
            <a:ext cx="6197600" cy="1524000"/>
          </a:xfrm>
        </p:spPr>
        <p:txBody>
          <a:bodyPr/>
          <a:lstStyle/>
          <a:p>
            <a:r>
              <a:rPr lang="en-US" dirty="0" smtClean="0"/>
              <a:t>Thank you for viewing this presentation!</a:t>
            </a:r>
            <a:endParaRPr lang="en-US" dirty="0"/>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C:\Users\Lori\Desktop\Mar 2016\Lori Argosy files Dec 2015\Dissertation goodies- 5.24.15\D9006 section\Images for PPT\focal po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91000"/>
            <a:ext cx="71628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2057401"/>
            <a:ext cx="6197600" cy="3657599"/>
          </a:xfrm>
        </p:spPr>
        <p:txBody>
          <a:bodyPr>
            <a:normAutofit fontScale="25000" lnSpcReduction="20000"/>
          </a:bodyPr>
          <a:lstStyle/>
          <a:p>
            <a:pPr algn="l"/>
            <a:r>
              <a:rPr lang="en-US" sz="4000" dirty="0"/>
              <a:t>Abutaleb, Y. (2012). Some universities require students to use e-textbooks. Retrieved from http://usatoday30.usatoday.com/money/markets/story/2012-08-13/etextbooks/57039872/1 </a:t>
            </a:r>
          </a:p>
          <a:p>
            <a:pPr algn="l"/>
            <a:r>
              <a:rPr lang="en-US" sz="4000" dirty="0"/>
              <a:t> </a:t>
            </a:r>
          </a:p>
          <a:p>
            <a:pPr algn="l"/>
            <a:r>
              <a:rPr lang="en-US" sz="4000" dirty="0"/>
              <a:t>Anderson, J. Q., Boyles, J. L. &amp; Rainie, L. (2012). The future of the internet. Retrieved from http://www.pewinternet.org/files/old-media/Files/Reports/2012/PIP_Future_of_Higher_Ed.pdf</a:t>
            </a:r>
          </a:p>
          <a:p>
            <a:pPr algn="l"/>
            <a:r>
              <a:rPr lang="en-US" sz="4000" dirty="0"/>
              <a:t> </a:t>
            </a:r>
          </a:p>
          <a:p>
            <a:pPr algn="l"/>
            <a:r>
              <a:rPr lang="en-US" sz="4000" dirty="0"/>
              <a:t>Armitage, A. (2015). Use of mobile devices for studying skyrockets among college students. Retrieved from http://blogs.edweek.org/edweek/DigitalEducation/2015/03/use_of_mobile_devices_for_studying_skyrockets.html </a:t>
            </a:r>
          </a:p>
          <a:p>
            <a:pPr algn="l"/>
            <a:r>
              <a:rPr lang="en-US" sz="4000" dirty="0"/>
              <a:t> </a:t>
            </a:r>
          </a:p>
          <a:p>
            <a:pPr algn="l"/>
            <a:r>
              <a:rPr lang="en-US" sz="4000" dirty="0"/>
              <a:t>Astin, A. W. (1999). Student involvement: A developmental theory for higher education. Retrieved from http://kvccdocs.com/KVCC/2013-Spring/FY125-OLA/content/L-17/Student%20Involvement%20Article.pdf</a:t>
            </a:r>
          </a:p>
          <a:p>
            <a:pPr algn="l"/>
            <a:r>
              <a:rPr lang="en-US" sz="4000" dirty="0"/>
              <a:t> </a:t>
            </a:r>
          </a:p>
          <a:p>
            <a:pPr algn="l"/>
            <a:r>
              <a:rPr lang="en-US" sz="4000" dirty="0"/>
              <a:t>Becker, B. W. (2011). </a:t>
            </a:r>
            <a:r>
              <a:rPr lang="en-US" sz="4000" i="1" dirty="0"/>
              <a:t>The e-book apocalypse: a survivor’s guide</a:t>
            </a:r>
            <a:r>
              <a:rPr lang="en-US" sz="4000" dirty="0"/>
              <a:t>. </a:t>
            </a:r>
            <a:r>
              <a:rPr lang="en-US" sz="4000" i="1" dirty="0"/>
              <a:t>30</a:t>
            </a:r>
            <a:r>
              <a:rPr lang="en-US" sz="4000" dirty="0"/>
              <a:t>(3). Retrieved from http://works.bepress.com/bernd_becker/3/</a:t>
            </a:r>
          </a:p>
          <a:p>
            <a:pPr algn="l"/>
            <a:r>
              <a:rPr lang="en-US" sz="4000" dirty="0"/>
              <a:t> </a:t>
            </a:r>
          </a:p>
          <a:p>
            <a:pPr algn="l"/>
            <a:r>
              <a:rPr lang="en-US" sz="4000" dirty="0"/>
              <a:t>Beetham, H., &amp; Sharpe, R. (Eds.). (2013). </a:t>
            </a:r>
            <a:r>
              <a:rPr lang="en-US" sz="4000" i="1" dirty="0"/>
              <a:t>Rethinking pedagogy for a digital age: Designing for 21st century learning</a:t>
            </a:r>
            <a:r>
              <a:rPr lang="en-US" sz="4000" dirty="0"/>
              <a:t>. routledge.</a:t>
            </a:r>
          </a:p>
          <a:p>
            <a:pPr algn="l"/>
            <a:r>
              <a:rPr lang="en-US" sz="4000" dirty="0"/>
              <a:t> </a:t>
            </a:r>
          </a:p>
          <a:p>
            <a:pPr algn="l"/>
            <a:r>
              <a:rPr lang="en-US" sz="4000" dirty="0"/>
              <a:t>Belardi, B. (2015). McGraw-Hill education introduces newly engineered, tablet-friendly version of aleks adaptive learning platform optimized for personalized learning. Retrieved from http://www.mheducation.com/about/news-room/mcgraw-hill-education-introduces-newly-engineered-tablet-friendly-version-aleks</a:t>
            </a:r>
          </a:p>
          <a:p>
            <a:pPr algn="l"/>
            <a:r>
              <a:rPr lang="en-US" sz="4000" dirty="0"/>
              <a:t> </a:t>
            </a:r>
          </a:p>
          <a:p>
            <a:pPr algn="l"/>
            <a:r>
              <a:rPr lang="en-US" sz="4000" dirty="0"/>
              <a:t>Ben-Achour, S. (2014). Rise of the digital college textbook. Retrieved from http://www.marketplace.org/topics/business/education/rise-digital-college-textbook</a:t>
            </a:r>
          </a:p>
          <a:p>
            <a:pPr algn="l"/>
            <a:endParaRPr lang="en-US" dirty="0"/>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269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68222" y="2133601"/>
            <a:ext cx="6197600" cy="3657599"/>
          </a:xfrm>
        </p:spPr>
        <p:txBody>
          <a:bodyPr>
            <a:normAutofit fontScale="25000" lnSpcReduction="20000"/>
          </a:bodyPr>
          <a:lstStyle/>
          <a:p>
            <a:pPr algn="l"/>
            <a:r>
              <a:rPr lang="en-US" sz="4000" dirty="0"/>
              <a:t>Blake, R. J. (2013). </a:t>
            </a:r>
            <a:r>
              <a:rPr lang="en-US" sz="4000" i="1" dirty="0"/>
              <a:t>Brave new digital classroom: Technology and foreign language learning</a:t>
            </a:r>
            <a:r>
              <a:rPr lang="en-US" sz="4000" dirty="0"/>
              <a:t>. Georgetown University Press.</a:t>
            </a:r>
          </a:p>
          <a:p>
            <a:pPr algn="l"/>
            <a:r>
              <a:rPr lang="en-US" sz="4000" dirty="0"/>
              <a:t> </a:t>
            </a:r>
          </a:p>
          <a:p>
            <a:pPr algn="l"/>
            <a:r>
              <a:rPr lang="en-US" sz="4000" dirty="0"/>
              <a:t>Cambridge Dictionaries Online. (2015). Perspective. Retrieved from http://dictionary.cambridge.org/us/dictionary/american-english/perspective </a:t>
            </a:r>
          </a:p>
          <a:p>
            <a:pPr algn="l"/>
            <a:r>
              <a:rPr lang="en-US" sz="4000" dirty="0"/>
              <a:t> </a:t>
            </a:r>
          </a:p>
          <a:p>
            <a:pPr algn="l"/>
            <a:r>
              <a:rPr lang="en-US" sz="4000" dirty="0"/>
              <a:t>Carr, J. (2014). WRApp: Developing mobile and web-based technologies to support practice-based enquiry in teacher education. Retrieved from http://blogs.heacademy.ac.uk/social-sciences/tag/technology-enhanced-learning/</a:t>
            </a:r>
          </a:p>
          <a:p>
            <a:pPr algn="l"/>
            <a:r>
              <a:rPr lang="en-US" sz="4000" dirty="0"/>
              <a:t> </a:t>
            </a:r>
          </a:p>
          <a:p>
            <a:pPr algn="l"/>
            <a:r>
              <a:rPr lang="en-US" sz="4000" dirty="0"/>
              <a:t>Creswell, John W. Research design: Qualitative, quantitative, and mixed methods approaches. Thousand Oaks, CA: Sage Publications. Retrieved from http://</a:t>
            </a:r>
            <a:r>
              <a:rPr lang="en-US" sz="4000" dirty="0" smtClean="0"/>
              <a:t>digitalbookshelf.argosy.edu/books/9781412989237/outline/2</a:t>
            </a:r>
          </a:p>
          <a:p>
            <a:pPr algn="l"/>
            <a:endParaRPr lang="en-US" sz="4000" dirty="0"/>
          </a:p>
          <a:p>
            <a:pPr algn="l"/>
            <a:r>
              <a:rPr lang="en-US" sz="4000" dirty="0"/>
              <a:t>Denoyelles, J. R., Raible, J. &amp; Seilhamer, R., (2015). Exploring Students’ E-Textbook Practices in Higher Education. Retrieved from http://</a:t>
            </a:r>
            <a:r>
              <a:rPr lang="en-US" sz="4000" dirty="0" smtClean="0"/>
              <a:t>er.educause.edu/articles/2015/7/exploring-students-etextbook-practices-in-higher-education </a:t>
            </a:r>
            <a:endParaRPr lang="en-US" sz="4000" dirty="0"/>
          </a:p>
          <a:p>
            <a:pPr algn="l"/>
            <a:r>
              <a:rPr lang="en-US" sz="4000" dirty="0"/>
              <a:t> </a:t>
            </a:r>
          </a:p>
          <a:p>
            <a:pPr algn="l"/>
            <a:r>
              <a:rPr lang="en-US" sz="4000" dirty="0"/>
              <a:t>Downes, S. (2001). The technology source archives at the university of north carolina. XanEdu. Retrieved from http://technologysource.org/article/xanedu/</a:t>
            </a:r>
          </a:p>
          <a:p>
            <a:pPr algn="l"/>
            <a:r>
              <a:rPr lang="en-US" sz="4000" dirty="0"/>
              <a:t> </a:t>
            </a:r>
          </a:p>
          <a:p>
            <a:pPr algn="l"/>
            <a:r>
              <a:rPr lang="en-US" sz="4000" dirty="0"/>
              <a:t>ECS &amp; McREL. (2004). </a:t>
            </a:r>
            <a:r>
              <a:rPr lang="en-US" sz="4000" i="1" dirty="0"/>
              <a:t>A policymaker’s primer on education research.</a:t>
            </a:r>
            <a:r>
              <a:rPr lang="en-US" sz="4000" dirty="0"/>
              <a:t> Retrieved from http://www.ecs.org/html/educationIssues/research/primer/appendixA.asp </a:t>
            </a:r>
          </a:p>
          <a:p>
            <a:pPr algn="l"/>
            <a:r>
              <a:rPr lang="en-US" sz="4000" dirty="0"/>
              <a:t> </a:t>
            </a:r>
          </a:p>
          <a:p>
            <a:pPr algn="l"/>
            <a:r>
              <a:rPr lang="en-US" sz="4000" dirty="0"/>
              <a:t>Elder, L. &amp; Paul, R. (2010). Critical thinking development: A stage theory. Retrieved from http://www.criticalthinking.org/pages/critical-thinking-development-a-stage-theory/483</a:t>
            </a:r>
          </a:p>
          <a:p>
            <a:pPr algn="l"/>
            <a:r>
              <a:rPr lang="en-US" sz="4000" dirty="0"/>
              <a:t> </a:t>
            </a:r>
          </a:p>
          <a:p>
            <a:pPr algn="l"/>
            <a:endParaRPr lang="en-US" dirty="0"/>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813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ori\Desktop\Jan 2015\Lori Argosy files May 2015\Dissertation goodies- 5.24.15\D9006 section\Images for PPT\book with digital insides bl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1" y="5851142"/>
            <a:ext cx="1219199" cy="9870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219200" y="1142290"/>
            <a:ext cx="67056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28600"/>
            <a:ext cx="6400799" cy="1828090"/>
          </a:xfrm>
        </p:spPr>
        <p:txBody>
          <a:bodyPr>
            <a:noAutofit/>
          </a:bodyPr>
          <a:lstStyle/>
          <a:p>
            <a:r>
              <a:rPr lang="en-US" sz="4400" dirty="0" smtClean="0">
                <a:solidFill>
                  <a:schemeClr val="bg1"/>
                </a:solidFill>
              </a:rPr>
              <a:t>Purpose of the Study</a:t>
            </a:r>
            <a:endParaRPr lang="en-US" sz="4400" dirty="0">
              <a:solidFill>
                <a:schemeClr val="bg1"/>
              </a:solidFill>
            </a:endParaRPr>
          </a:p>
        </p:txBody>
      </p:sp>
      <p:sp>
        <p:nvSpPr>
          <p:cNvPr id="6" name="Subtitle 5"/>
          <p:cNvSpPr>
            <a:spLocks noGrp="1"/>
          </p:cNvSpPr>
          <p:nvPr>
            <p:ph type="subTitle" idx="1"/>
          </p:nvPr>
        </p:nvSpPr>
        <p:spPr>
          <a:xfrm>
            <a:off x="1447800" y="2590800"/>
            <a:ext cx="6248400" cy="3124200"/>
          </a:xfrm>
        </p:spPr>
        <p:txBody>
          <a:bodyPr>
            <a:normAutofit fontScale="92500"/>
          </a:bodyPr>
          <a:lstStyle/>
          <a:p>
            <a:pPr marL="342900" indent="-342900" algn="l">
              <a:buFont typeface="Wingdings" panose="05000000000000000000" pitchFamily="2" charset="2"/>
              <a:buChar char="Ø"/>
            </a:pPr>
            <a:r>
              <a:rPr lang="en-US" dirty="0" smtClean="0"/>
              <a:t>To examine student responses </a:t>
            </a:r>
            <a:r>
              <a:rPr lang="en-US" dirty="0"/>
              <a:t>towards specific digital textbook features which are the </a:t>
            </a:r>
            <a:r>
              <a:rPr lang="en-US" b="1" i="1" dirty="0"/>
              <a:t>search</a:t>
            </a:r>
            <a:r>
              <a:rPr lang="en-US" dirty="0"/>
              <a:t>, </a:t>
            </a:r>
            <a:r>
              <a:rPr lang="en-US" b="1" i="1" dirty="0"/>
              <a:t>highlighting</a:t>
            </a:r>
            <a:r>
              <a:rPr lang="en-US" dirty="0"/>
              <a:t> and </a:t>
            </a:r>
            <a:r>
              <a:rPr lang="en-US" b="1" i="1" dirty="0"/>
              <a:t>single-page display </a:t>
            </a:r>
            <a:r>
              <a:rPr lang="en-US" dirty="0" smtClean="0"/>
              <a:t>features</a:t>
            </a:r>
          </a:p>
          <a:p>
            <a:pPr marL="342900" indent="-342900" algn="l">
              <a:buFont typeface="Wingdings" panose="05000000000000000000" pitchFamily="2" charset="2"/>
              <a:buChar char="Ø"/>
            </a:pPr>
            <a:endParaRPr lang="en-US" dirty="0" smtClean="0"/>
          </a:p>
          <a:p>
            <a:pPr marL="342900" indent="-342900" algn="l">
              <a:buFont typeface="Wingdings" panose="05000000000000000000" pitchFamily="2" charset="2"/>
              <a:buChar char="Ø"/>
            </a:pPr>
            <a:r>
              <a:rPr lang="en-US" dirty="0" smtClean="0"/>
              <a:t>To examine student perceptions </a:t>
            </a:r>
            <a:r>
              <a:rPr lang="en-US" dirty="0"/>
              <a:t>of their comprehension of </a:t>
            </a:r>
            <a:r>
              <a:rPr lang="en-US" dirty="0" smtClean="0"/>
              <a:t>reading </a:t>
            </a:r>
            <a:r>
              <a:rPr lang="en-US" dirty="0"/>
              <a:t>materials while using these features of digital textbook </a:t>
            </a:r>
            <a:r>
              <a:rPr lang="en-US" dirty="0" smtClean="0"/>
              <a:t>technology</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860667"/>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84917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86066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1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68222" y="2057401"/>
            <a:ext cx="6197600" cy="3657599"/>
          </a:xfrm>
        </p:spPr>
        <p:txBody>
          <a:bodyPr>
            <a:normAutofit fontScale="25000" lnSpcReduction="20000"/>
          </a:bodyPr>
          <a:lstStyle/>
          <a:p>
            <a:pPr algn="l"/>
            <a:r>
              <a:rPr lang="en-US" sz="4000" dirty="0"/>
              <a:t>Falc, E. (2013). An assessment of college students’ attitudes towards using an online e-textbook. </a:t>
            </a:r>
            <a:r>
              <a:rPr lang="en-US" sz="4000" i="1" dirty="0"/>
              <a:t>Interdisciplinary Journal of E-Learning and Learning Objects, 9. </a:t>
            </a:r>
            <a:r>
              <a:rPr lang="en-US" sz="4000" dirty="0"/>
              <a:t>Retrieved from http://www.ijello.org/Volume9/IJELLOv9p001-012Falc831.pdf</a:t>
            </a:r>
          </a:p>
          <a:p>
            <a:pPr algn="l"/>
            <a:endParaRPr lang="en-US" sz="4000" dirty="0" smtClean="0"/>
          </a:p>
          <a:p>
            <a:pPr algn="l"/>
            <a:r>
              <a:rPr lang="en-US" sz="4000" dirty="0" smtClean="0"/>
              <a:t>Felder</a:t>
            </a:r>
            <a:r>
              <a:rPr lang="en-US" sz="4000" dirty="0"/>
              <a:t>, R. M. &amp; Brent, R. (2005). Understanding student differences. Retrieved from http://www4.ncsu.edu/unity/lockers/users/f/felder/public/Papers/Understanding_Differences.pdf </a:t>
            </a:r>
          </a:p>
          <a:p>
            <a:pPr algn="l"/>
            <a:r>
              <a:rPr lang="en-US" sz="4000" dirty="0"/>
              <a:t> </a:t>
            </a:r>
          </a:p>
          <a:p>
            <a:pPr algn="l"/>
            <a:r>
              <a:rPr lang="en-US" sz="4000" dirty="0"/>
              <a:t>Garber, M. (2012). A brief history of textbooks, or, why apple’s ‘new textbook experience’ is actually revolutionary. Retrieved from http://www.theatlantic.com/technology/archive/2012/01/a-brief-history-of-textbooks-or-why-apples-new-textbook-experience-is-actually-revolutionary/251662/</a:t>
            </a:r>
          </a:p>
          <a:p>
            <a:pPr algn="l"/>
            <a:r>
              <a:rPr lang="en-US" sz="4000" dirty="0"/>
              <a:t> </a:t>
            </a:r>
          </a:p>
          <a:p>
            <a:pPr algn="l"/>
            <a:r>
              <a:rPr lang="en-US" sz="4000" dirty="0"/>
              <a:t>Gill, E. (2013). 5 types of effective teaching styles for 21</a:t>
            </a:r>
            <a:r>
              <a:rPr lang="en-US" sz="4000" baseline="30000" dirty="0"/>
              <a:t>st</a:t>
            </a:r>
            <a:r>
              <a:rPr lang="en-US" sz="4000" dirty="0"/>
              <a:t>-century classrooms. Retrieved from http://education.cu-portland.edu/blog/teaching-strategies/5-types-of-classroom-teaching-styles/</a:t>
            </a:r>
          </a:p>
          <a:p>
            <a:pPr algn="l"/>
            <a:r>
              <a:rPr lang="en-US" sz="4000" dirty="0"/>
              <a:t> </a:t>
            </a:r>
          </a:p>
          <a:p>
            <a:pPr algn="l"/>
            <a:r>
              <a:rPr lang="en-US" sz="4000" dirty="0"/>
              <a:t>Greenfield, J. (2013). Students, professors still not yet ready for digital textbooks. Retrieved from http://www.digitalbookworld.com/2013/students-professors-still-not-yet-ready-for-digital-textbooks/</a:t>
            </a:r>
          </a:p>
          <a:p>
            <a:pPr algn="l"/>
            <a:r>
              <a:rPr lang="en-US" sz="4000" dirty="0"/>
              <a:t> </a:t>
            </a:r>
          </a:p>
          <a:p>
            <a:pPr algn="l"/>
            <a:r>
              <a:rPr lang="en-US" sz="4000" dirty="0"/>
              <a:t>Guasco, M. J. (2003). Building the better textbook: The promises and perils of e-publication.</a:t>
            </a:r>
            <a:r>
              <a:rPr lang="en-US" sz="4000" i="1" dirty="0"/>
              <a:t> The Journal of American History,89</a:t>
            </a:r>
            <a:r>
              <a:rPr lang="en-US" sz="4000" dirty="0"/>
              <a:t>(4), 1458-1462. Retrieved from http://search.proquest.com/docview/224901095?accountid=34899</a:t>
            </a:r>
          </a:p>
          <a:p>
            <a:pPr algn="l"/>
            <a:r>
              <a:rPr lang="en-US" sz="4000" dirty="0"/>
              <a:t> </a:t>
            </a:r>
          </a:p>
          <a:p>
            <a:pPr algn="l"/>
            <a:r>
              <a:rPr lang="en-US" sz="4000" dirty="0"/>
              <a:t>Heick, T. (2012). 10 reasons students aren’t using digital textbooks. Retrieved from http://www.teachthought.com/technology/10-reasons-students-arent-using-digital-textbooks/</a:t>
            </a:r>
          </a:p>
          <a:p>
            <a:pPr algn="l"/>
            <a:r>
              <a:rPr lang="en-US" sz="4000" dirty="0"/>
              <a:t> </a:t>
            </a:r>
          </a:p>
          <a:p>
            <a:pPr algn="l"/>
            <a:r>
              <a:rPr lang="en-US" sz="4000" dirty="0"/>
              <a:t>Indiana State University Newsroom. (2013). Research shows students perform well regardless of reading print or digital textbooks. Retrieved from https://www.indstate.edu/news/news.php?newsid=3564 </a:t>
            </a:r>
          </a:p>
          <a:p>
            <a:pPr algn="l"/>
            <a:r>
              <a:rPr lang="en-US" sz="4000" dirty="0"/>
              <a:t> </a:t>
            </a:r>
          </a:p>
          <a:p>
            <a:pPr algn="l"/>
            <a:endParaRPr lang="en-US" dirty="0"/>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11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2057401"/>
            <a:ext cx="6197600" cy="3657599"/>
          </a:xfrm>
        </p:spPr>
        <p:txBody>
          <a:bodyPr>
            <a:normAutofit fontScale="25000" lnSpcReduction="20000"/>
          </a:bodyPr>
          <a:lstStyle/>
          <a:p>
            <a:pPr algn="l"/>
            <a:r>
              <a:rPr lang="en-US" sz="4000" dirty="0"/>
              <a:t>Interactive eBooks. (2012). Interactive ebook apps: The reinvention of reading and interactivity. Retrieved from http://www.bestinteractiveebooks.com/2012/04/interactive-ebook-apps-the-reinvention-of-reading-and-interactivity/</a:t>
            </a:r>
          </a:p>
          <a:p>
            <a:pPr algn="l"/>
            <a:endParaRPr lang="en-US" sz="4000" dirty="0" smtClean="0"/>
          </a:p>
          <a:p>
            <a:pPr algn="l"/>
            <a:r>
              <a:rPr lang="en-US" sz="4000" dirty="0" smtClean="0"/>
              <a:t>Itzkovitch</a:t>
            </a:r>
            <a:r>
              <a:rPr lang="en-US" sz="4000" dirty="0"/>
              <a:t>, A. ( n.d.). Interactive ebooks. Reviewing the latest interactive ebooks. Retrieved from http://www.bestinteractiveebooks.com/about/ </a:t>
            </a:r>
          </a:p>
          <a:p>
            <a:pPr algn="l"/>
            <a:r>
              <a:rPr lang="en-US" sz="4000" dirty="0"/>
              <a:t> </a:t>
            </a:r>
          </a:p>
          <a:p>
            <a:pPr algn="l"/>
            <a:r>
              <a:rPr lang="en-US" sz="4000" dirty="0"/>
              <a:t>Johnson, J. (n.d.). A comparison study of the use of paper versus digital textbooks by undergraduate students. Retrieved from http://www.jimjohnson.org/wp-content/uploads/2011/02/Comparison-Study-of-the-Use-of-Paper-Versus-Digital-Textbooks-By-Undergraduate-Students-.pdf</a:t>
            </a:r>
          </a:p>
          <a:p>
            <a:pPr algn="l"/>
            <a:r>
              <a:rPr lang="en-US" sz="4000" dirty="0"/>
              <a:t> </a:t>
            </a:r>
          </a:p>
          <a:p>
            <a:pPr algn="l"/>
            <a:r>
              <a:rPr lang="en-US" sz="4000" dirty="0"/>
              <a:t>Kent State University. (2014). </a:t>
            </a:r>
            <a:r>
              <a:rPr lang="en-US" sz="4000" i="1" dirty="0"/>
              <a:t>Pearson correlation</a:t>
            </a:r>
            <a:r>
              <a:rPr lang="en-US" sz="4000" dirty="0"/>
              <a:t>. Retrieved from http://libguides.library.kent.edu/SPSS/PearsonCorr </a:t>
            </a:r>
          </a:p>
          <a:p>
            <a:pPr algn="l"/>
            <a:r>
              <a:rPr lang="en-US" sz="4000" dirty="0"/>
              <a:t> </a:t>
            </a:r>
          </a:p>
          <a:p>
            <a:pPr algn="l"/>
            <a:r>
              <a:rPr lang="en-US" sz="4000" dirty="0"/>
              <a:t>Kolowich, S. (2012). Hype vs. adoption. </a:t>
            </a:r>
            <a:r>
              <a:rPr lang="en-US" sz="4000" i="1" dirty="0"/>
              <a:t>Inside Higher Ed</a:t>
            </a:r>
            <a:r>
              <a:rPr lang="en-US" sz="4000" dirty="0"/>
              <a:t>. Retrieved from http://</a:t>
            </a:r>
            <a:r>
              <a:rPr lang="en-US" sz="4000" dirty="0" smtClean="0"/>
              <a:t>www.insidehighered.com/news/2012/07/05/survey-ipad-adoption-sluggish-e-textbooks-booming </a:t>
            </a:r>
            <a:endParaRPr lang="en-US" sz="4000" dirty="0"/>
          </a:p>
          <a:p>
            <a:pPr algn="l"/>
            <a:r>
              <a:rPr lang="en-US" sz="4000" dirty="0"/>
              <a:t> </a:t>
            </a:r>
          </a:p>
          <a:p>
            <a:pPr algn="l"/>
            <a:r>
              <a:rPr lang="en-US" sz="4000" dirty="0"/>
              <a:t>Kurfiss, J. G. (1988). Critical thinking: Theory, research, practice, and possibilities. ASHE-ERIC Higher Education Report No. 2, 1988. Retrieved from http://files.eric.ed.gov/fulltext/ED304041.pdf</a:t>
            </a:r>
          </a:p>
          <a:p>
            <a:pPr algn="l"/>
            <a:r>
              <a:rPr lang="en-US" sz="4000" dirty="0"/>
              <a:t> </a:t>
            </a:r>
          </a:p>
          <a:p>
            <a:pPr algn="l"/>
            <a:r>
              <a:rPr lang="en-US" sz="4000" dirty="0"/>
              <a:t>Learning Styles Online. (2015). Overview of learning styles. Retrieved from http://www.learning-styles-online.com/overview/</a:t>
            </a:r>
          </a:p>
          <a:p>
            <a:pPr algn="l"/>
            <a:r>
              <a:rPr lang="en-US" sz="4000" dirty="0"/>
              <a:t> </a:t>
            </a:r>
          </a:p>
          <a:p>
            <a:pPr algn="l"/>
            <a:r>
              <a:rPr lang="en-US" sz="4000" dirty="0"/>
              <a:t>Learning-Theories.com. (2015). Connectivism (Siemens, Downes). Retrieved from http://www.learning-theories.com/connectivism-siemens-downes.html</a:t>
            </a:r>
          </a:p>
          <a:p>
            <a:pPr algn="l"/>
            <a:r>
              <a:rPr lang="en-US" sz="4000" dirty="0"/>
              <a:t> </a:t>
            </a:r>
          </a:p>
          <a:p>
            <a:pPr algn="l"/>
            <a:endParaRPr lang="en-US" sz="4000" dirty="0"/>
          </a:p>
          <a:p>
            <a:pPr algn="l"/>
            <a:endParaRPr lang="en-US" dirty="0"/>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897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2057401"/>
            <a:ext cx="6197600" cy="3657599"/>
          </a:xfrm>
        </p:spPr>
        <p:txBody>
          <a:bodyPr>
            <a:normAutofit fontScale="25000" lnSpcReduction="20000"/>
          </a:bodyPr>
          <a:lstStyle/>
          <a:p>
            <a:pPr algn="l"/>
            <a:r>
              <a:rPr lang="en-US" sz="4000" dirty="0"/>
              <a:t>Lee, E. (2013). E-books and cost pressures push college students away from textbooks. Retrieved from http://www.thedailybeast.com/articles/2013/06/24/death-of-the-textbook-and-the-50-pound-bookbag.html</a:t>
            </a:r>
          </a:p>
          <a:p>
            <a:pPr algn="l"/>
            <a:endParaRPr lang="en-US" sz="4000" dirty="0" smtClean="0"/>
          </a:p>
          <a:p>
            <a:pPr algn="l"/>
            <a:r>
              <a:rPr lang="en-US" sz="4000" dirty="0" smtClean="0"/>
              <a:t>Lepi</a:t>
            </a:r>
            <a:r>
              <a:rPr lang="en-US" sz="4000" dirty="0"/>
              <a:t>, K. (2012). 11 real ways technology is affecting education right now. Retrieved from http://www.edudemic.com/new-study-finds-11-real-ways-technology-is-affecting-education-right-now/</a:t>
            </a:r>
          </a:p>
          <a:p>
            <a:pPr algn="l"/>
            <a:r>
              <a:rPr lang="en-US" sz="4000" dirty="0"/>
              <a:t> </a:t>
            </a:r>
          </a:p>
          <a:p>
            <a:pPr algn="l"/>
            <a:r>
              <a:rPr lang="en-US" sz="4000" dirty="0"/>
              <a:t>Lindshield, B. L. &amp; Adhikari, K. (2013). Online and campus college students like using an open education resource instead of a traditional textbook. Retrieved from http://jolt.merlot.org/vol9no1/lindshield_0313.htm </a:t>
            </a:r>
          </a:p>
          <a:p>
            <a:pPr algn="l"/>
            <a:r>
              <a:rPr lang="en-US" sz="4000" dirty="0"/>
              <a:t> </a:t>
            </a:r>
          </a:p>
          <a:p>
            <a:pPr algn="l"/>
            <a:r>
              <a:rPr lang="en-US" sz="4000" dirty="0"/>
              <a:t>Lomax, R. &amp; Li, J. (2013). </a:t>
            </a:r>
            <a:r>
              <a:rPr lang="en-US" sz="4000" i="1" dirty="0"/>
              <a:t>Correlational research.</a:t>
            </a:r>
            <a:r>
              <a:rPr lang="en-US" sz="4000" dirty="0"/>
              <a:t>  Retrieved from http://www.education.com/reference/article/correlational-research/</a:t>
            </a:r>
          </a:p>
          <a:p>
            <a:pPr algn="l"/>
            <a:r>
              <a:rPr lang="en-US" sz="4000" dirty="0"/>
              <a:t> </a:t>
            </a:r>
          </a:p>
          <a:p>
            <a:pPr algn="l"/>
            <a:r>
              <a:rPr lang="en-US" sz="4000" dirty="0"/>
              <a:t>Mahadi, M. A., &amp; Shahrill, M. (2014). In pursuit of teachers' views on the use of textbooks in their classroom practice.</a:t>
            </a:r>
            <a:r>
              <a:rPr lang="en-US" sz="4000" i="1" dirty="0"/>
              <a:t>International Journal of Education, 6</a:t>
            </a:r>
            <a:r>
              <a:rPr lang="en-US" sz="4000" dirty="0"/>
              <a:t>(2), 149-158. Retrieved from http://search.proquest.com/docview/1545871702?accountid=34899</a:t>
            </a:r>
          </a:p>
          <a:p>
            <a:pPr algn="l"/>
            <a:r>
              <a:rPr lang="en-US" sz="4000" dirty="0"/>
              <a:t> </a:t>
            </a:r>
          </a:p>
          <a:p>
            <a:pPr algn="l"/>
            <a:r>
              <a:rPr lang="en-US" sz="4000" dirty="0"/>
              <a:t>Mann, L. (2013). Pros and cons of digital textbooks. Retrieved from http://articles.chicagotribune.com/2013-08-07/features/ct-x-0807-college-kids-eyes-20130807_1_print-textbooks-digital-textbooks-computer-vision-syndrome </a:t>
            </a:r>
          </a:p>
          <a:p>
            <a:pPr algn="l"/>
            <a:r>
              <a:rPr lang="en-US" sz="4000" dirty="0"/>
              <a:t> </a:t>
            </a:r>
          </a:p>
          <a:p>
            <a:pPr algn="l"/>
            <a:r>
              <a:rPr lang="en-US" sz="4000" dirty="0"/>
              <a:t>Mark, J. J. (2010). Gilgamesh. Retrieved from http://www.ancient.eu/gilgamesh/</a:t>
            </a:r>
          </a:p>
          <a:p>
            <a:pPr algn="l"/>
            <a:r>
              <a:rPr lang="en-US" sz="4000" dirty="0"/>
              <a:t> </a:t>
            </a:r>
          </a:p>
          <a:p>
            <a:pPr algn="l"/>
            <a:r>
              <a:rPr lang="en-US" sz="4000" dirty="0"/>
              <a:t>McGraw-Hill Education. (2014). Custome ebooks for any k-12 classroom. Retrieved from http://info.mheducation.com/2014.Create.Build.eBook.html?gclid=Cj0KEQjwxpipBRCap8PR2Om7vq4BEiQA6V7OVag7ttIYHs0DhJ62PNjWnnrNecky9uOv2_Xo3Eszj30aAkLG8P8HAQ</a:t>
            </a:r>
          </a:p>
          <a:p>
            <a:pPr algn="l"/>
            <a:endParaRPr lang="en-US" sz="4000" dirty="0"/>
          </a:p>
          <a:p>
            <a:pPr algn="l"/>
            <a:endParaRPr lang="en-US" dirty="0"/>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803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2057401"/>
            <a:ext cx="6197600" cy="3657599"/>
          </a:xfrm>
        </p:spPr>
        <p:txBody>
          <a:bodyPr>
            <a:normAutofit fontScale="25000" lnSpcReduction="20000"/>
          </a:bodyPr>
          <a:lstStyle/>
          <a:p>
            <a:pPr algn="l"/>
            <a:r>
              <a:rPr lang="en-US" sz="4000" dirty="0"/>
              <a:t>McLeod, S. (2013). </a:t>
            </a:r>
            <a:r>
              <a:rPr lang="en-US" sz="4000" i="1" dirty="0"/>
              <a:t>What is validity?</a:t>
            </a:r>
            <a:r>
              <a:rPr lang="en-US" sz="4000" dirty="0"/>
              <a:t> Retrieved from http://www.simplypsychology.org/validity.html  </a:t>
            </a:r>
          </a:p>
          <a:p>
            <a:pPr algn="l"/>
            <a:endParaRPr lang="en-US" sz="4000" dirty="0" smtClean="0"/>
          </a:p>
          <a:p>
            <a:pPr algn="l"/>
            <a:r>
              <a:rPr lang="en-US" sz="4000" dirty="0" smtClean="0"/>
              <a:t>National </a:t>
            </a:r>
            <a:r>
              <a:rPr lang="en-US" sz="4000" dirty="0"/>
              <a:t>Association of College Stores. (2014). College students still prefer print textbooks to digital. Retrieved from https://www.nacs.org/advocacynewsmedia/pressreleases/collegestudentsstillpreferprinttextbookstodigital.aspx </a:t>
            </a:r>
          </a:p>
          <a:p>
            <a:pPr algn="l"/>
            <a:r>
              <a:rPr lang="en-US" sz="4000" dirty="0"/>
              <a:t> </a:t>
            </a:r>
          </a:p>
          <a:p>
            <a:pPr algn="l"/>
            <a:r>
              <a:rPr lang="en-US" sz="4000" dirty="0"/>
              <a:t>National Center for Educational Statistics. (2014). Back to school statistics. Retrieved from http://nces.ed.gov/fastfacts/display.asp?id=372 </a:t>
            </a:r>
          </a:p>
          <a:p>
            <a:pPr algn="l"/>
            <a:r>
              <a:rPr lang="en-US" sz="4000" dirty="0"/>
              <a:t> </a:t>
            </a:r>
          </a:p>
          <a:p>
            <a:pPr algn="l"/>
            <a:r>
              <a:rPr lang="en-US" sz="4000" dirty="0"/>
              <a:t>Nicholls, N. H. (2009). The investigation into the rising cost of textbooks. Retrieved from http://www.lib.umich.edu/files/SPOTextbookBackground.pdf</a:t>
            </a:r>
          </a:p>
          <a:p>
            <a:pPr algn="l"/>
            <a:r>
              <a:rPr lang="en-US" sz="4000" dirty="0"/>
              <a:t> </a:t>
            </a:r>
          </a:p>
          <a:p>
            <a:pPr algn="l"/>
            <a:r>
              <a:rPr lang="en-US" sz="4000" dirty="0"/>
              <a:t>Niu, L, Behar-Horenstein, L. S. &amp; Garvan, C. W. (2013). Do instructional interventions influence college students critical thinking skills? A meta-analysis. </a:t>
            </a:r>
            <a:r>
              <a:rPr lang="en-US" sz="4000" i="1" dirty="0"/>
              <a:t>Educational Research Review, 9</a:t>
            </a:r>
            <a:r>
              <a:rPr lang="en-US" sz="4000" dirty="0"/>
              <a:t>, 114-128. Retrieved from http://ac.els-cdn.com/S1747938X1300002X/1-s2.0-S1747938X1300002X-main.pdf?_tid=cbd0d140-dfdb-11e4-9d1d-00000aab0f02&amp;acdnat=1428709763_6ba1f2e4a9fd836f9463ccf61e7c3974 </a:t>
            </a:r>
          </a:p>
          <a:p>
            <a:pPr algn="l"/>
            <a:r>
              <a:rPr lang="en-US" sz="4000" dirty="0"/>
              <a:t> </a:t>
            </a:r>
          </a:p>
          <a:p>
            <a:pPr algn="l"/>
            <a:r>
              <a:rPr lang="en-US" sz="4000" dirty="0"/>
              <a:t>NMC Horizon Report: 2013 higher education edition. (2013). Retrieved from http://www.nmc.org/pdf/2013-horizon-report-HE.pdf  </a:t>
            </a:r>
          </a:p>
          <a:p>
            <a:pPr algn="l"/>
            <a:r>
              <a:rPr lang="en-US" sz="4000" dirty="0"/>
              <a:t> </a:t>
            </a:r>
          </a:p>
          <a:p>
            <a:pPr algn="l"/>
            <a:r>
              <a:rPr lang="en-US" sz="4000" dirty="0"/>
              <a:t>Office of Educational Technology. (n.d.). Learning: Engage and empower. Retrieved from http://tech.ed.gov/netp/learning-engage-and-empower/  </a:t>
            </a:r>
          </a:p>
          <a:p>
            <a:pPr algn="l"/>
            <a:r>
              <a:rPr lang="en-US" sz="4000" dirty="0"/>
              <a:t> </a:t>
            </a:r>
          </a:p>
          <a:p>
            <a:pPr algn="l"/>
            <a:r>
              <a:rPr lang="en-US" sz="4000" dirty="0"/>
              <a:t>PC News Encyclopedia. (2014). Retrieved from http://www.pcmag.com/encyclopedia/term/60687/e-textbook </a:t>
            </a:r>
          </a:p>
          <a:p>
            <a:pPr algn="l"/>
            <a:r>
              <a:rPr lang="en-US" sz="4000" dirty="0"/>
              <a:t> </a:t>
            </a:r>
            <a:endParaRPr lang="en-US" dirty="0"/>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662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2057401"/>
            <a:ext cx="6197600" cy="3657599"/>
          </a:xfrm>
        </p:spPr>
        <p:txBody>
          <a:bodyPr>
            <a:normAutofit fontScale="25000" lnSpcReduction="20000"/>
          </a:bodyPr>
          <a:lstStyle/>
          <a:p>
            <a:pPr algn="l"/>
            <a:r>
              <a:rPr lang="en-US" sz="4000" dirty="0" smtClean="0"/>
              <a:t>Pearson </a:t>
            </a:r>
            <a:r>
              <a:rPr lang="en-US" sz="4000" dirty="0"/>
              <a:t>Digital Library for Counseling for Lamar University. (2015). Retrieved from http://www.pearsoncustom.com/tx/lamar/digitallibrary/education/index.html</a:t>
            </a:r>
          </a:p>
          <a:p>
            <a:pPr algn="l"/>
            <a:r>
              <a:rPr lang="en-US" sz="4000" dirty="0"/>
              <a:t> </a:t>
            </a:r>
          </a:p>
          <a:p>
            <a:pPr algn="l"/>
            <a:r>
              <a:rPr lang="en-US" sz="4000" dirty="0"/>
              <a:t>Philip. G. C. &amp; Moon, S. Y. (2013). An investigation of student expectation, perceived performance and satisfaction of e-textbooks. </a:t>
            </a:r>
            <a:r>
              <a:rPr lang="en-US" sz="4000" i="1" dirty="0"/>
              <a:t>Journal of Information Technology Education: Innovations in Practice, 12,</a:t>
            </a:r>
            <a:r>
              <a:rPr lang="en-US" sz="4000" dirty="0"/>
              <a:t> 287-298. Retrieved from http://www.jite.org/documents/Vol12/JITEv12IIPp287-298Philip353.pdf</a:t>
            </a:r>
          </a:p>
          <a:p>
            <a:pPr algn="l"/>
            <a:r>
              <a:rPr lang="en-US" sz="4000" dirty="0"/>
              <a:t> </a:t>
            </a:r>
          </a:p>
          <a:p>
            <a:pPr algn="l"/>
            <a:r>
              <a:rPr lang="en-US" sz="4000" dirty="0"/>
              <a:t>Reynolds, J. C. (1976). American textbooks: The first 200 years. Retrieved from http://www.ascd.org/ASCD/pdf/journals/ed_lead/el_197601_reynolds.pdf</a:t>
            </a:r>
          </a:p>
          <a:p>
            <a:pPr algn="l"/>
            <a:r>
              <a:rPr lang="en-US" sz="4000" dirty="0"/>
              <a:t> </a:t>
            </a:r>
          </a:p>
          <a:p>
            <a:pPr algn="l"/>
            <a:r>
              <a:rPr lang="en-US" sz="4000" dirty="0"/>
              <a:t>Rickman, J. T., Von Holzen, R., Klute, P. G., &amp; Tobin, T. (2009). A campus-wide etextbook</a:t>
            </a:r>
          </a:p>
          <a:p>
            <a:pPr algn="l"/>
            <a:r>
              <a:rPr lang="en-US" sz="4000" dirty="0"/>
              <a:t>initiative. </a:t>
            </a:r>
            <a:r>
              <a:rPr lang="en-US" sz="4000" i="1" dirty="0"/>
              <a:t>EDUCAUSE Quarterly, 32</a:t>
            </a:r>
            <a:r>
              <a:rPr lang="en-US" sz="4000" dirty="0"/>
              <a:t>(2). Retrieved from http://www</a:t>
            </a:r>
          </a:p>
          <a:p>
            <a:pPr algn="l"/>
            <a:r>
              <a:rPr lang="en-US" sz="4000" dirty="0"/>
              <a:t>.educause.edu/EDUCAUSE+Quarterly/EDUCAUSEQuarterlyMagazineVolum</a:t>
            </a:r>
          </a:p>
          <a:p>
            <a:pPr algn="l"/>
            <a:r>
              <a:rPr lang="en-US" sz="4000" dirty="0"/>
              <a:t>/ACampusWideETextbookInitiative/174581  </a:t>
            </a:r>
          </a:p>
          <a:p>
            <a:pPr algn="l"/>
            <a:r>
              <a:rPr lang="en-US" sz="4000" dirty="0"/>
              <a:t> </a:t>
            </a:r>
          </a:p>
          <a:p>
            <a:pPr algn="l"/>
            <a:r>
              <a:rPr lang="en-US" sz="4000" dirty="0"/>
              <a:t>Rosenwald, M. S. (2015). Why digital natives prefer reading in print. Yes, you read that right. Retrieved from http://www.washingtonpost.com/local/why-digital-natives-prefer-reading-in-print-yes-you-read-that-right/2015/02/22/8596ca86-b871-11e4-9423-f3d0a1ec335c_story.html </a:t>
            </a:r>
          </a:p>
          <a:p>
            <a:pPr algn="l"/>
            <a:r>
              <a:rPr lang="en-US" sz="4000" dirty="0"/>
              <a:t> </a:t>
            </a:r>
          </a:p>
          <a:p>
            <a:pPr algn="l"/>
            <a:r>
              <a:rPr lang="en-US" sz="4000" dirty="0"/>
              <a:t>Ross, J. D. &amp; Johnson, L. (2012). Beyond textbooks: Digital textbooks in an online course. Retrieved from http://www.doe.virginia.gov/support/technology/technology_initiatives/e-learning_backpack/institute/2013/Digital_Textbooks_in_an_Online_Course.pdf</a:t>
            </a:r>
          </a:p>
          <a:p>
            <a:pPr algn="l"/>
            <a:endParaRPr lang="en-US" sz="4000" dirty="0" smtClean="0"/>
          </a:p>
          <a:p>
            <a:pPr algn="l"/>
            <a:r>
              <a:rPr lang="en-US" sz="4000" dirty="0"/>
              <a:t>Scearce, J. (2015). Ditch computer eye strain with these 8 free apps. Retrieved from http://www.lifehack.org/articles/lifestyle/ditch-computer-eye-strain-with-these-8-free-apps.html</a:t>
            </a:r>
          </a:p>
          <a:p>
            <a:pPr algn="l"/>
            <a:endParaRPr lang="en-US" dirty="0"/>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0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2057401"/>
            <a:ext cx="6197600" cy="3657599"/>
          </a:xfrm>
        </p:spPr>
        <p:txBody>
          <a:bodyPr>
            <a:noAutofit/>
          </a:bodyPr>
          <a:lstStyle/>
          <a:p>
            <a:pPr algn="l"/>
            <a:r>
              <a:rPr lang="en-US" sz="1000" dirty="0"/>
              <a:t>Schaffhauser, D. (2014). What’s next for e-textbooks? Retrieved from http://campustechnology.com/articles/2014/12/03/whats-next-for-e-textbooks.aspx</a:t>
            </a:r>
          </a:p>
          <a:p>
            <a:pPr algn="l"/>
            <a:r>
              <a:rPr lang="en-US" sz="1000" dirty="0"/>
              <a:t> </a:t>
            </a:r>
          </a:p>
          <a:p>
            <a:pPr algn="l"/>
            <a:r>
              <a:rPr lang="en-US" sz="1000" dirty="0"/>
              <a:t>Shepperd, J. A., Grace, J. L., &amp; Koch, E. J. (2008). Evaluating the electronic textbook: Is</a:t>
            </a:r>
          </a:p>
          <a:p>
            <a:pPr algn="l"/>
            <a:r>
              <a:rPr lang="en-US" sz="1000" dirty="0"/>
              <a:t>it time to dispense with the paper text? </a:t>
            </a:r>
            <a:r>
              <a:rPr lang="en-US" sz="1000" i="1" dirty="0"/>
              <a:t>Teaching of Psychology, 35</a:t>
            </a:r>
            <a:r>
              <a:rPr lang="en-US" sz="1000" dirty="0"/>
              <a:t>(1), 2–5. doi:</a:t>
            </a:r>
          </a:p>
          <a:p>
            <a:pPr algn="l"/>
            <a:r>
              <a:rPr lang="en-US" sz="1000" dirty="0"/>
              <a:t>10.1080/00986280701818532. </a:t>
            </a:r>
          </a:p>
          <a:p>
            <a:pPr algn="l"/>
            <a:r>
              <a:rPr lang="en-US" sz="1000" dirty="0"/>
              <a:t> </a:t>
            </a:r>
          </a:p>
          <a:p>
            <a:pPr algn="l"/>
            <a:r>
              <a:rPr lang="en-US" sz="1000" dirty="0"/>
              <a:t>Stone, R. W. &amp; Baker-Eveleth, L. (2013). Factors influencing students’ likelihood to purchase electronic textbooks</a:t>
            </a:r>
            <a:r>
              <a:rPr lang="en-US" sz="1000" i="1" dirty="0"/>
              <a:t>. Interdisciplinary Journal of E-Learning and Learning Objects.</a:t>
            </a:r>
            <a:r>
              <a:rPr lang="en-US" sz="1000" dirty="0"/>
              <a:t> Volume 9, 2013. Retrieved from http://www.ijello.org/Volume9/IJELLOv9p089-103Stone0815.pdf</a:t>
            </a:r>
          </a:p>
          <a:p>
            <a:pPr algn="l"/>
            <a:endParaRPr lang="en-US" sz="1000" dirty="0" smtClean="0"/>
          </a:p>
          <a:p>
            <a:pPr algn="l"/>
            <a:r>
              <a:rPr lang="en-US" sz="1000" dirty="0" smtClean="0"/>
              <a:t>SurveyMonkey</a:t>
            </a:r>
            <a:r>
              <a:rPr lang="en-US" sz="1000" dirty="0"/>
              <a:t>. (2015). Retrieved from http://www.surveymonkey.com/</a:t>
            </a:r>
          </a:p>
          <a:p>
            <a:pPr algn="l"/>
            <a:r>
              <a:rPr lang="en-US" sz="1000" dirty="0"/>
              <a:t> </a:t>
            </a:r>
          </a:p>
          <a:p>
            <a:pPr algn="l"/>
            <a:r>
              <a:rPr lang="en-US" sz="1000" dirty="0"/>
              <a:t>Techopedia. (2015). Online surveys. Retrieved from http://www.techopedia.com/definition/27866/online-survey </a:t>
            </a:r>
          </a:p>
          <a:p>
            <a:pPr algn="l"/>
            <a:r>
              <a:rPr lang="en-US" sz="1000" dirty="0"/>
              <a:t> </a:t>
            </a:r>
          </a:p>
          <a:p>
            <a:pPr algn="l"/>
            <a:r>
              <a:rPr lang="en-US" sz="1000" dirty="0"/>
              <a:t>The Gadget Masters. (2013). 5 reasons why college students should use digital textbooks, the future of education. Retrieved from http://www.thegadgetmasters.com/2013/08/17/5-reasons-why-college-students-should-use-digital-textbooks-the-future-of-education/</a:t>
            </a:r>
          </a:p>
          <a:p>
            <a:pPr algn="l"/>
            <a:r>
              <a:rPr lang="en-US" sz="1000" dirty="0"/>
              <a:t> </a:t>
            </a:r>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82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2057401"/>
            <a:ext cx="6197600" cy="3657599"/>
          </a:xfrm>
        </p:spPr>
        <p:txBody>
          <a:bodyPr>
            <a:noAutofit/>
          </a:bodyPr>
          <a:lstStyle/>
          <a:p>
            <a:pPr algn="l"/>
            <a:r>
              <a:rPr lang="en-US" sz="1000" dirty="0"/>
              <a:t>Thomas, S. E. (2007). Another side of the ebook puzzle. </a:t>
            </a:r>
            <a:r>
              <a:rPr lang="en-US" sz="1000" i="1" dirty="0"/>
              <a:t>Indiana Libraries, 26</a:t>
            </a:r>
            <a:r>
              <a:rPr lang="en-US" sz="1000" dirty="0"/>
              <a:t>(1), 39–45.</a:t>
            </a:r>
          </a:p>
          <a:p>
            <a:pPr algn="l"/>
            <a:r>
              <a:rPr lang="en-US" sz="1000" dirty="0"/>
              <a:t>Retrieved from https://scholarworks.iupui.edu/bitstream/handle/1805/1519</a:t>
            </a:r>
          </a:p>
          <a:p>
            <a:pPr algn="l"/>
            <a:r>
              <a:rPr lang="en-US" sz="1000" dirty="0"/>
              <a:t>/Another%20Side%20of%20the%20E-Book%20Puzzle.pdf?sequence=1.  </a:t>
            </a:r>
          </a:p>
          <a:p>
            <a:pPr algn="l"/>
            <a:r>
              <a:rPr lang="en-US" sz="1000" dirty="0"/>
              <a:t> </a:t>
            </a:r>
          </a:p>
          <a:p>
            <a:pPr algn="l"/>
            <a:r>
              <a:rPr lang="en-US" sz="1000" dirty="0"/>
              <a:t>Tracy, R. (2011). Taxonomy of learning theories. Retrieved from https://ryan2point0.wordpress.com/2010/01/12/taxonomy-of-learning-theories/</a:t>
            </a:r>
          </a:p>
          <a:p>
            <a:pPr algn="l"/>
            <a:r>
              <a:rPr lang="en-US" sz="1000" dirty="0"/>
              <a:t> </a:t>
            </a:r>
          </a:p>
          <a:p>
            <a:pPr algn="l"/>
            <a:r>
              <a:rPr lang="en-US" sz="1000" dirty="0"/>
              <a:t>Trochim, W. M. (2006). </a:t>
            </a:r>
            <a:r>
              <a:rPr lang="en-US" sz="1000" i="1" dirty="0"/>
              <a:t>Internal validity.</a:t>
            </a:r>
            <a:r>
              <a:rPr lang="en-US" sz="1000" dirty="0"/>
              <a:t> Retrieved from http://www.socialresearchmethods.net/kb/intval.php </a:t>
            </a:r>
          </a:p>
          <a:p>
            <a:pPr algn="l"/>
            <a:r>
              <a:rPr lang="en-US" sz="1000" dirty="0"/>
              <a:t> </a:t>
            </a:r>
          </a:p>
          <a:p>
            <a:pPr algn="l"/>
            <a:r>
              <a:rPr lang="en-US" sz="1000" dirty="0"/>
              <a:t>Underwood, E. (2010). </a:t>
            </a:r>
            <a:r>
              <a:rPr lang="en-US" sz="1000" i="1" dirty="0"/>
              <a:t>E-book sales jump 200% from last year. </a:t>
            </a:r>
            <a:r>
              <a:rPr lang="en-US" sz="1000" dirty="0"/>
              <a:t>Retrieved from</a:t>
            </a:r>
          </a:p>
          <a:p>
            <a:pPr algn="l"/>
            <a:r>
              <a:rPr lang="en-US" sz="1000" dirty="0"/>
              <a:t>http://www.youngmoney.com/credit_debt/e-book-sales-jump-200-from-last-year/</a:t>
            </a:r>
          </a:p>
          <a:p>
            <a:pPr algn="l"/>
            <a:r>
              <a:rPr lang="en-US" sz="1000" dirty="0"/>
              <a:t> </a:t>
            </a:r>
          </a:p>
          <a:p>
            <a:pPr algn="l"/>
            <a:r>
              <a:rPr lang="en-US" sz="1000" dirty="0"/>
              <a:t>University of Washington Bothell. (2014). Definition of hybrid learning. Retrieved from http://www.uwb.edu/learningtech/elearning/hybrid-and-online-learning/hybrid-learning/about-hybrid-learning/definition-hybrid-learning</a:t>
            </a:r>
          </a:p>
          <a:p>
            <a:pPr algn="l"/>
            <a:r>
              <a:rPr lang="en-US" sz="1000" dirty="0"/>
              <a:t> </a:t>
            </a:r>
          </a:p>
          <a:p>
            <a:pPr algn="l"/>
            <a:r>
              <a:rPr lang="en-US" sz="1000" dirty="0"/>
              <a:t>Velez, A. M. (n.d.). Evaluating research methods: Assumptions, strengths, and weaknesses of three educational research paradigms. Retrieved from http://www.unco.edu/ae-extra/2008/9/velez.html</a:t>
            </a:r>
          </a:p>
          <a:p>
            <a:pPr algn="l"/>
            <a:r>
              <a:rPr lang="en-US" sz="1000" dirty="0"/>
              <a:t> </a:t>
            </a:r>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39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1066801"/>
            <a:ext cx="6705600" cy="9906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76200"/>
            <a:ext cx="6400799" cy="1828090"/>
          </a:xfrm>
        </p:spPr>
        <p:txBody>
          <a:bodyPr>
            <a:noAutofit/>
          </a:bodyPr>
          <a:lstStyle/>
          <a:p>
            <a:r>
              <a:rPr lang="en-US" sz="4400" dirty="0" smtClean="0">
                <a:solidFill>
                  <a:schemeClr val="bg1"/>
                </a:solidFill>
              </a:rPr>
              <a:t>References</a:t>
            </a:r>
            <a:endParaRPr lang="en-US" sz="4400" dirty="0">
              <a:solidFill>
                <a:schemeClr val="bg1"/>
              </a:solidFill>
            </a:endParaRPr>
          </a:p>
        </p:txBody>
      </p:sp>
      <p:pic>
        <p:nvPicPr>
          <p:cNvPr id="3075"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19"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125"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ori\Desktop\Jan 2015\Lori Argosy files May 2015\Dissertation goodies- 5.24.15\D9006 section\Images for PPT\stock-photo-human-eye-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1" y="5867400"/>
            <a:ext cx="20378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7" y="5867400"/>
            <a:ext cx="20367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a:spLocks noGrp="1"/>
          </p:cNvSpPr>
          <p:nvPr>
            <p:ph type="subTitle" idx="1"/>
          </p:nvPr>
        </p:nvSpPr>
        <p:spPr>
          <a:xfrm>
            <a:off x="1574800" y="2057401"/>
            <a:ext cx="6197600" cy="3657599"/>
          </a:xfrm>
        </p:spPr>
        <p:txBody>
          <a:bodyPr>
            <a:noAutofit/>
          </a:bodyPr>
          <a:lstStyle/>
          <a:p>
            <a:pPr algn="l"/>
            <a:r>
              <a:rPr lang="en-US" sz="1000" dirty="0"/>
              <a:t>Wainwright, A. (2015). 10 Reasons Today’s Students Need Technology in the Classroom. Retrieved from http://www.securedgenetworks.com/strategy-blog/10-Reasons-Today-s-Students-NEED-Technology-in-the-Classroom </a:t>
            </a:r>
          </a:p>
          <a:p>
            <a:pPr algn="l"/>
            <a:r>
              <a:rPr lang="en-US" sz="1000" dirty="0"/>
              <a:t> </a:t>
            </a:r>
          </a:p>
          <a:p>
            <a:pPr algn="l"/>
            <a:r>
              <a:rPr lang="en-US" sz="1000" dirty="0"/>
              <a:t>Wakefield, J. F. (1998). A brief history of textbooks: Where have we been all these years? Retrieved from http://files.eric.ed.gov/fulltext/ED419246.pdf </a:t>
            </a:r>
          </a:p>
          <a:p>
            <a:pPr algn="l"/>
            <a:r>
              <a:rPr lang="en-US" sz="1000" dirty="0"/>
              <a:t> </a:t>
            </a:r>
          </a:p>
          <a:p>
            <a:pPr algn="l"/>
            <a:r>
              <a:rPr lang="en-US" sz="1000" dirty="0"/>
              <a:t>WebAssign. (2015). ebook features. Retrieved from http://www.webassign.net/manual/student_guide/c_s_ebook_features.htm </a:t>
            </a:r>
          </a:p>
          <a:p>
            <a:pPr algn="l"/>
            <a:r>
              <a:rPr lang="en-US" sz="1000" dirty="0"/>
              <a:t> </a:t>
            </a:r>
          </a:p>
          <a:p>
            <a:pPr algn="l"/>
            <a:r>
              <a:rPr lang="en-US" sz="1000" dirty="0"/>
              <a:t>XanEdu. (2014). Personalized, interactive, cloud-based learning. Retrieved from http://www.xanedu.com/educators/myxanedu-for-educators/</a:t>
            </a:r>
          </a:p>
          <a:p>
            <a:pPr algn="l"/>
            <a:r>
              <a:rPr lang="en-US" sz="1000" dirty="0"/>
              <a:t> </a:t>
            </a:r>
          </a:p>
        </p:txBody>
      </p:sp>
      <p:sp>
        <p:nvSpPr>
          <p:cNvPr id="5" name="Rectangle 4"/>
          <p:cNvSpPr/>
          <p:nvPr/>
        </p:nvSpPr>
        <p:spPr>
          <a:xfrm>
            <a:off x="0" y="5715000"/>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637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ori\Desktop\Jan 2015\Lori Argosy files May 2015\Dissertation goodies- 5.24.15\D9006 section\Images for PPT\book with digital insides bl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1" y="5851142"/>
            <a:ext cx="1219199" cy="9870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219200" y="1142290"/>
            <a:ext cx="67056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28600"/>
            <a:ext cx="6400799" cy="1828090"/>
          </a:xfrm>
        </p:spPr>
        <p:txBody>
          <a:bodyPr>
            <a:noAutofit/>
          </a:bodyPr>
          <a:lstStyle/>
          <a:p>
            <a:r>
              <a:rPr lang="en-US" sz="4400" dirty="0" smtClean="0">
                <a:solidFill>
                  <a:schemeClr val="bg1"/>
                </a:solidFill>
              </a:rPr>
              <a:t>Limitations</a:t>
            </a:r>
            <a:endParaRPr lang="en-US" sz="4400" dirty="0">
              <a:solidFill>
                <a:schemeClr val="bg1"/>
              </a:solidFill>
            </a:endParaRPr>
          </a:p>
        </p:txBody>
      </p:sp>
      <p:sp>
        <p:nvSpPr>
          <p:cNvPr id="6" name="Subtitle 5"/>
          <p:cNvSpPr>
            <a:spLocks noGrp="1"/>
          </p:cNvSpPr>
          <p:nvPr>
            <p:ph type="subTitle" idx="1"/>
          </p:nvPr>
        </p:nvSpPr>
        <p:spPr>
          <a:xfrm>
            <a:off x="1447800" y="2514600"/>
            <a:ext cx="6248400" cy="3124200"/>
          </a:xfrm>
        </p:spPr>
        <p:txBody>
          <a:bodyPr>
            <a:normAutofit fontScale="92500" lnSpcReduction="10000"/>
          </a:bodyPr>
          <a:lstStyle/>
          <a:p>
            <a:pPr marL="342900" indent="-342900" algn="l">
              <a:buFont typeface="Wingdings" panose="05000000000000000000" pitchFamily="2" charset="2"/>
              <a:buChar char="Ø"/>
            </a:pPr>
            <a:r>
              <a:rPr lang="en-US" sz="2200" dirty="0" smtClean="0"/>
              <a:t>Study may not address all of the information gathered</a:t>
            </a:r>
          </a:p>
          <a:p>
            <a:pPr marL="342900" indent="-342900" algn="l">
              <a:buFont typeface="Wingdings" panose="05000000000000000000" pitchFamily="2" charset="2"/>
              <a:buChar char="Ø"/>
            </a:pPr>
            <a:r>
              <a:rPr lang="en-US" sz="2200" dirty="0" smtClean="0"/>
              <a:t>Participants may not be completely truthful in responding – skewing findings</a:t>
            </a:r>
          </a:p>
          <a:p>
            <a:pPr marL="342900" indent="-342900" algn="l">
              <a:buFont typeface="Wingdings" panose="05000000000000000000" pitchFamily="2" charset="2"/>
              <a:buChar char="Ø"/>
            </a:pPr>
            <a:r>
              <a:rPr lang="en-US" sz="2200" dirty="0" smtClean="0"/>
              <a:t>Lack of control over participants who choose to participate</a:t>
            </a:r>
          </a:p>
          <a:p>
            <a:pPr marL="342900" indent="-342900" algn="l">
              <a:buFont typeface="Wingdings" panose="05000000000000000000" pitchFamily="2" charset="2"/>
              <a:buChar char="Ø"/>
            </a:pPr>
            <a:r>
              <a:rPr lang="en-US" sz="2200" dirty="0" smtClean="0"/>
              <a:t>Participant demographics may not be representative of target population</a:t>
            </a:r>
          </a:p>
          <a:p>
            <a:pPr marL="342900" indent="-342900" algn="l">
              <a:buFont typeface="Wingdings" panose="05000000000000000000" pitchFamily="2" charset="2"/>
              <a:buChar char="Ø"/>
            </a:pPr>
            <a:r>
              <a:rPr lang="en-US" sz="2200" dirty="0" smtClean="0"/>
              <a:t>Participants technology may not be able to access the digital features being studied</a:t>
            </a:r>
            <a:endParaRPr lang="en-US" sz="2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860667"/>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84917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86066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36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ori\Desktop\Jan 2015\Lori Argosy files May 2015\Dissertation goodies- 5.24.15\D9006 section\Images for PPT\book with digital insides bl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1" y="5851142"/>
            <a:ext cx="1219199" cy="9870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219200" y="1142290"/>
            <a:ext cx="67056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28600"/>
            <a:ext cx="6400799" cy="1828090"/>
          </a:xfrm>
        </p:spPr>
        <p:txBody>
          <a:bodyPr>
            <a:noAutofit/>
          </a:bodyPr>
          <a:lstStyle/>
          <a:p>
            <a:r>
              <a:rPr lang="en-US" sz="4400" dirty="0" smtClean="0">
                <a:solidFill>
                  <a:schemeClr val="bg1"/>
                </a:solidFill>
              </a:rPr>
              <a:t>Delimitations</a:t>
            </a:r>
            <a:endParaRPr lang="en-US" sz="4400" dirty="0">
              <a:solidFill>
                <a:schemeClr val="bg1"/>
              </a:solidFill>
            </a:endParaRPr>
          </a:p>
        </p:txBody>
      </p:sp>
      <p:sp>
        <p:nvSpPr>
          <p:cNvPr id="6" name="Subtitle 5"/>
          <p:cNvSpPr>
            <a:spLocks noGrp="1"/>
          </p:cNvSpPr>
          <p:nvPr>
            <p:ph type="subTitle" idx="1"/>
          </p:nvPr>
        </p:nvSpPr>
        <p:spPr>
          <a:xfrm>
            <a:off x="1447800" y="2590800"/>
            <a:ext cx="6248400" cy="3124200"/>
          </a:xfrm>
        </p:spPr>
        <p:txBody>
          <a:bodyPr>
            <a:normAutofit fontScale="92500" lnSpcReduction="10000"/>
          </a:bodyPr>
          <a:lstStyle/>
          <a:p>
            <a:pPr marL="342900" indent="-342900" algn="l">
              <a:buFont typeface="Wingdings" panose="05000000000000000000" pitchFamily="2" charset="2"/>
              <a:buChar char="Ø"/>
            </a:pPr>
            <a:r>
              <a:rPr lang="en-US" dirty="0" smtClean="0"/>
              <a:t>One university in one location – realistic sampling of student participants</a:t>
            </a:r>
          </a:p>
          <a:p>
            <a:pPr marL="342900" indent="-342900" algn="l">
              <a:buFont typeface="Wingdings" panose="05000000000000000000" pitchFamily="2" charset="2"/>
              <a:buChar char="Ø"/>
            </a:pPr>
            <a:r>
              <a:rPr lang="en-US" dirty="0" smtClean="0"/>
              <a:t>Graduate students – targeted population</a:t>
            </a:r>
          </a:p>
          <a:p>
            <a:pPr marL="342900" indent="-342900" algn="l">
              <a:buFont typeface="Wingdings" panose="05000000000000000000" pitchFamily="2" charset="2"/>
              <a:buChar char="Ø"/>
            </a:pPr>
            <a:r>
              <a:rPr lang="en-US" dirty="0" smtClean="0"/>
              <a:t>Include both genders, 18 years and older, graduate students, digital and printed textbook usage</a:t>
            </a:r>
          </a:p>
          <a:p>
            <a:pPr marL="342900" indent="-342900" algn="l">
              <a:buFont typeface="Wingdings" panose="05000000000000000000" pitchFamily="2" charset="2"/>
              <a:buChar char="Ø"/>
            </a:pPr>
            <a:r>
              <a:rPr lang="en-US" dirty="0" smtClean="0"/>
              <a:t>Online survey format: asynchronous responses during survey time frame, promoting thoughtful and honest answers</a:t>
            </a:r>
          </a:p>
          <a:p>
            <a:pPr marL="342900" indent="-342900" algn="l">
              <a:buFont typeface="Wingdings" panose="05000000000000000000" pitchFamily="2" charset="2"/>
              <a:buChar char="Ø"/>
            </a:pP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860667"/>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84917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86066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36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ori\Desktop\Jan 2015\Lori Argosy files May 2015\Dissertation goodies- 5.24.15\D9006 section\Images for PPT\book with digital insides bl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1" y="5851142"/>
            <a:ext cx="1219199" cy="9870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219200" y="1142290"/>
            <a:ext cx="6705600" cy="114300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28600"/>
            <a:ext cx="6400799" cy="1828090"/>
          </a:xfrm>
        </p:spPr>
        <p:txBody>
          <a:bodyPr>
            <a:noAutofit/>
          </a:bodyPr>
          <a:lstStyle/>
          <a:p>
            <a:r>
              <a:rPr lang="en-US" sz="4400" dirty="0" smtClean="0">
                <a:solidFill>
                  <a:schemeClr val="bg1"/>
                </a:solidFill>
              </a:rPr>
              <a:t>Importance of the Study</a:t>
            </a:r>
            <a:endParaRPr lang="en-US" sz="4400" dirty="0">
              <a:solidFill>
                <a:schemeClr val="bg1"/>
              </a:solidFill>
            </a:endParaRPr>
          </a:p>
        </p:txBody>
      </p:sp>
      <p:sp>
        <p:nvSpPr>
          <p:cNvPr id="6" name="Subtitle 5"/>
          <p:cNvSpPr>
            <a:spLocks noGrp="1"/>
          </p:cNvSpPr>
          <p:nvPr>
            <p:ph type="subTitle" idx="1"/>
          </p:nvPr>
        </p:nvSpPr>
        <p:spPr>
          <a:xfrm>
            <a:off x="1447800" y="2438400"/>
            <a:ext cx="6248400" cy="3124200"/>
          </a:xfrm>
        </p:spPr>
        <p:txBody>
          <a:bodyPr>
            <a:normAutofit fontScale="77500" lnSpcReduction="20000"/>
          </a:bodyPr>
          <a:lstStyle/>
          <a:p>
            <a:pPr marL="342900" indent="-342900" algn="l">
              <a:buFont typeface="Wingdings" panose="05000000000000000000" pitchFamily="2" charset="2"/>
              <a:buChar char="Ø"/>
            </a:pPr>
            <a:r>
              <a:rPr lang="en-US" sz="2600" dirty="0" smtClean="0"/>
              <a:t>Contribute information to future digital textbook design</a:t>
            </a:r>
          </a:p>
          <a:p>
            <a:pPr marL="342900" indent="-342900" algn="l">
              <a:buFont typeface="Wingdings" panose="05000000000000000000" pitchFamily="2" charset="2"/>
              <a:buChar char="Ø"/>
            </a:pPr>
            <a:r>
              <a:rPr lang="en-US" sz="2600" dirty="0" smtClean="0"/>
              <a:t>Contribute information regarding student attitudes and use of digital textbook features</a:t>
            </a:r>
          </a:p>
          <a:p>
            <a:pPr marL="342900" indent="-342900" algn="l">
              <a:buFont typeface="Wingdings" panose="05000000000000000000" pitchFamily="2" charset="2"/>
              <a:buChar char="Ø"/>
            </a:pPr>
            <a:r>
              <a:rPr lang="en-US" sz="2600" dirty="0" smtClean="0"/>
              <a:t>Examine any correlations between feature use and age and gender of participants</a:t>
            </a:r>
          </a:p>
          <a:p>
            <a:pPr marL="342900" indent="-342900" algn="l">
              <a:buFont typeface="Wingdings" panose="05000000000000000000" pitchFamily="2" charset="2"/>
              <a:buChar char="Ø"/>
            </a:pPr>
            <a:r>
              <a:rPr lang="en-US" sz="2600" dirty="0" smtClean="0"/>
              <a:t>Examine student perceived comprehension of materials using digital textbook technology and features</a:t>
            </a:r>
          </a:p>
          <a:p>
            <a:pPr marL="342900" indent="-342900" algn="l">
              <a:buFont typeface="Wingdings" panose="05000000000000000000" pitchFamily="2" charset="2"/>
              <a:buChar char="Ø"/>
            </a:pPr>
            <a:r>
              <a:rPr lang="en-US" sz="2600" dirty="0" smtClean="0"/>
              <a:t>Examine student preference for choosing and using digital textbook</a:t>
            </a:r>
            <a:r>
              <a:rPr lang="en-US" dirty="0" smtClean="0"/>
              <a:t>s</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860667"/>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5860668"/>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84917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860666"/>
            <a:ext cx="1219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05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C:\Users\Lori\Desktop\Jan 2015\Lori Argosy files May 2015\Dissertation goodies- 5.24.15\D9006 section\Images for PPT\beyond-digital-thinking-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438400"/>
            <a:ext cx="4479821"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206500" y="1066090"/>
            <a:ext cx="6705600" cy="1524710"/>
          </a:xfrm>
          <a:prstGeom prst="roundRect">
            <a:avLst/>
          </a:prstGeom>
          <a:solidFill>
            <a:schemeClr val="tx1">
              <a:lumMod val="65000"/>
              <a:lumOff val="3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5400" y="5718175"/>
            <a:ext cx="9144000" cy="1139825"/>
          </a:xfrm>
          <a:prstGeom prst="rect">
            <a:avLst/>
          </a:prstGeom>
          <a:solidFill>
            <a:srgbClr val="3A414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685800"/>
            <a:ext cx="6400799" cy="1828090"/>
          </a:xfrm>
        </p:spPr>
        <p:txBody>
          <a:bodyPr>
            <a:noAutofit/>
          </a:bodyPr>
          <a:lstStyle/>
          <a:p>
            <a:r>
              <a:rPr lang="en-US" sz="4400" dirty="0" smtClean="0">
                <a:solidFill>
                  <a:schemeClr val="bg1"/>
                </a:solidFill>
              </a:rPr>
              <a:t>Chapter Two</a:t>
            </a:r>
            <a:br>
              <a:rPr lang="en-US" sz="4400" dirty="0" smtClean="0">
                <a:solidFill>
                  <a:schemeClr val="bg1"/>
                </a:solidFill>
              </a:rPr>
            </a:br>
            <a:r>
              <a:rPr lang="en-US" sz="4400" dirty="0" smtClean="0">
                <a:solidFill>
                  <a:schemeClr val="bg1"/>
                </a:solidFill>
              </a:rPr>
              <a:t>Literature Review</a:t>
            </a:r>
            <a:endParaRPr lang="en-US" sz="4400" dirty="0">
              <a:solidFill>
                <a:schemeClr val="bg1"/>
              </a:solidFill>
            </a:endParaRPr>
          </a:p>
        </p:txBody>
      </p:sp>
    </p:spTree>
    <p:extLst>
      <p:ext uri="{BB962C8B-B14F-4D97-AF65-F5344CB8AC3E}">
        <p14:creationId xmlns:p14="http://schemas.microsoft.com/office/powerpoint/2010/main" val="37561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1807</TotalTime>
  <Words>3569</Words>
  <Application>Microsoft Office PowerPoint</Application>
  <PresentationFormat>On-screen Show (4:3)</PresentationFormat>
  <Paragraphs>457</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Pushpin</vt:lpstr>
      <vt:lpstr>Student Perceptions of Digital Textbook Features and Their Effects on Comprehension of Material Presented in a Digital Textbook Format </vt:lpstr>
      <vt:lpstr>Dissertation Committee</vt:lpstr>
      <vt:lpstr>Chapter One Introduction</vt:lpstr>
      <vt:lpstr>Chapter One The Need for the Study</vt:lpstr>
      <vt:lpstr>Purpose of the Study</vt:lpstr>
      <vt:lpstr>Limitations</vt:lpstr>
      <vt:lpstr>Delimitations</vt:lpstr>
      <vt:lpstr>Importance of the Study</vt:lpstr>
      <vt:lpstr>Chapter Two Literature Review</vt:lpstr>
      <vt:lpstr>Introduction</vt:lpstr>
      <vt:lpstr>History - Textbooks</vt:lpstr>
      <vt:lpstr>Digital Textbook Features</vt:lpstr>
      <vt:lpstr>Course &amp; Feature Design</vt:lpstr>
      <vt:lpstr>Teaching &amp; Learning Styles</vt:lpstr>
      <vt:lpstr>Institutional Issues</vt:lpstr>
      <vt:lpstr>Summary</vt:lpstr>
      <vt:lpstr>Chapter Three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Four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Five Discussion, Conclusions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Cole</dc:creator>
  <cp:lastModifiedBy>Lori Cole</cp:lastModifiedBy>
  <cp:revision>273</cp:revision>
  <dcterms:created xsi:type="dcterms:W3CDTF">2015-09-22T04:22:53Z</dcterms:created>
  <dcterms:modified xsi:type="dcterms:W3CDTF">2016-03-16T18:16:03Z</dcterms:modified>
</cp:coreProperties>
</file>